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7" r:id="rId4"/>
    <p:sldId id="259" r:id="rId5"/>
    <p:sldId id="261" r:id="rId6"/>
    <p:sldId id="263" r:id="rId7"/>
    <p:sldId id="262" r:id="rId8"/>
    <p:sldId id="266" r:id="rId9"/>
    <p:sldId id="264" r:id="rId10"/>
    <p:sldId id="265" r:id="rId11"/>
    <p:sldId id="267"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24" autoAdjust="0"/>
    <p:restoredTop sz="94660"/>
  </p:normalViewPr>
  <p:slideViewPr>
    <p:cSldViewPr snapToGrid="0">
      <p:cViewPr varScale="1">
        <p:scale>
          <a:sx n="97" d="100"/>
          <a:sy n="97" d="100"/>
        </p:scale>
        <p:origin x="68" y="2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EBF5AA-8FD5-49B6-982E-6FA5443F1CF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A1E96D86-C248-497C-8EA6-9DF49BCF4FE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0DC9104D-2AB9-4484-A6A7-F0E3D5AD10BD}"/>
              </a:ext>
            </a:extLst>
          </p:cNvPr>
          <p:cNvSpPr>
            <a:spLocks noGrp="1"/>
          </p:cNvSpPr>
          <p:nvPr>
            <p:ph type="dt" sz="half" idx="10"/>
          </p:nvPr>
        </p:nvSpPr>
        <p:spPr/>
        <p:txBody>
          <a:bodyPr/>
          <a:lstStyle/>
          <a:p>
            <a:fld id="{12EE3222-2F7A-412A-BA21-97820C31DCF7}" type="datetimeFigureOut">
              <a:rPr lang="en-CA" smtClean="0"/>
              <a:t>2017-10-26</a:t>
            </a:fld>
            <a:endParaRPr lang="en-CA"/>
          </a:p>
        </p:txBody>
      </p:sp>
      <p:sp>
        <p:nvSpPr>
          <p:cNvPr id="5" name="Footer Placeholder 4">
            <a:extLst>
              <a:ext uri="{FF2B5EF4-FFF2-40B4-BE49-F238E27FC236}">
                <a16:creationId xmlns:a16="http://schemas.microsoft.com/office/drawing/2014/main" id="{70C0B341-4DC7-4EE0-882F-F391A061C0CB}"/>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01C9B3E4-6A83-4B2F-BB82-D3D67D9B2CC6}"/>
              </a:ext>
            </a:extLst>
          </p:cNvPr>
          <p:cNvSpPr>
            <a:spLocks noGrp="1"/>
          </p:cNvSpPr>
          <p:nvPr>
            <p:ph type="sldNum" sz="quarter" idx="12"/>
          </p:nvPr>
        </p:nvSpPr>
        <p:spPr/>
        <p:txBody>
          <a:bodyPr/>
          <a:lstStyle/>
          <a:p>
            <a:fld id="{B7B0177A-EFEC-48F0-97CF-FCC2681463A6}" type="slidenum">
              <a:rPr lang="en-CA" smtClean="0"/>
              <a:t>‹#›</a:t>
            </a:fld>
            <a:endParaRPr lang="en-CA"/>
          </a:p>
        </p:txBody>
      </p:sp>
    </p:spTree>
    <p:extLst>
      <p:ext uri="{BB962C8B-B14F-4D97-AF65-F5344CB8AC3E}">
        <p14:creationId xmlns:p14="http://schemas.microsoft.com/office/powerpoint/2010/main" val="7788532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4230F6-924D-4442-8EA6-992E0B2D4225}"/>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DBF65153-A9E8-4D91-8787-A8203BC9AA17}"/>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9C3799C5-B61B-4E12-AB63-97F650E25ADF}"/>
              </a:ext>
            </a:extLst>
          </p:cNvPr>
          <p:cNvSpPr>
            <a:spLocks noGrp="1"/>
          </p:cNvSpPr>
          <p:nvPr>
            <p:ph type="dt" sz="half" idx="10"/>
          </p:nvPr>
        </p:nvSpPr>
        <p:spPr/>
        <p:txBody>
          <a:bodyPr/>
          <a:lstStyle/>
          <a:p>
            <a:fld id="{12EE3222-2F7A-412A-BA21-97820C31DCF7}" type="datetimeFigureOut">
              <a:rPr lang="en-CA" smtClean="0"/>
              <a:t>2017-10-26</a:t>
            </a:fld>
            <a:endParaRPr lang="en-CA"/>
          </a:p>
        </p:txBody>
      </p:sp>
      <p:sp>
        <p:nvSpPr>
          <p:cNvPr id="5" name="Footer Placeholder 4">
            <a:extLst>
              <a:ext uri="{FF2B5EF4-FFF2-40B4-BE49-F238E27FC236}">
                <a16:creationId xmlns:a16="http://schemas.microsoft.com/office/drawing/2014/main" id="{B812CD4A-E8AC-482F-AB3D-FE719A9979DA}"/>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B359DB09-2B58-43D2-A006-DF607638600E}"/>
              </a:ext>
            </a:extLst>
          </p:cNvPr>
          <p:cNvSpPr>
            <a:spLocks noGrp="1"/>
          </p:cNvSpPr>
          <p:nvPr>
            <p:ph type="sldNum" sz="quarter" idx="12"/>
          </p:nvPr>
        </p:nvSpPr>
        <p:spPr/>
        <p:txBody>
          <a:bodyPr/>
          <a:lstStyle/>
          <a:p>
            <a:fld id="{B7B0177A-EFEC-48F0-97CF-FCC2681463A6}" type="slidenum">
              <a:rPr lang="en-CA" smtClean="0"/>
              <a:t>‹#›</a:t>
            </a:fld>
            <a:endParaRPr lang="en-CA"/>
          </a:p>
        </p:txBody>
      </p:sp>
    </p:spTree>
    <p:extLst>
      <p:ext uri="{BB962C8B-B14F-4D97-AF65-F5344CB8AC3E}">
        <p14:creationId xmlns:p14="http://schemas.microsoft.com/office/powerpoint/2010/main" val="3375486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8411D51-DE02-42CA-B9B0-AE268FCF658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BF650DE0-FD49-4330-B876-E1C541C35F6A}"/>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1A47E8D9-FDB3-4DA0-B608-7E585A5EA767}"/>
              </a:ext>
            </a:extLst>
          </p:cNvPr>
          <p:cNvSpPr>
            <a:spLocks noGrp="1"/>
          </p:cNvSpPr>
          <p:nvPr>
            <p:ph type="dt" sz="half" idx="10"/>
          </p:nvPr>
        </p:nvSpPr>
        <p:spPr/>
        <p:txBody>
          <a:bodyPr/>
          <a:lstStyle/>
          <a:p>
            <a:fld id="{12EE3222-2F7A-412A-BA21-97820C31DCF7}" type="datetimeFigureOut">
              <a:rPr lang="en-CA" smtClean="0"/>
              <a:t>2017-10-26</a:t>
            </a:fld>
            <a:endParaRPr lang="en-CA"/>
          </a:p>
        </p:txBody>
      </p:sp>
      <p:sp>
        <p:nvSpPr>
          <p:cNvPr id="5" name="Footer Placeholder 4">
            <a:extLst>
              <a:ext uri="{FF2B5EF4-FFF2-40B4-BE49-F238E27FC236}">
                <a16:creationId xmlns:a16="http://schemas.microsoft.com/office/drawing/2014/main" id="{03150D62-8786-4E03-99B6-4F085BB4E89B}"/>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C216F012-BC13-45DA-B14E-9C1FD10280D2}"/>
              </a:ext>
            </a:extLst>
          </p:cNvPr>
          <p:cNvSpPr>
            <a:spLocks noGrp="1"/>
          </p:cNvSpPr>
          <p:nvPr>
            <p:ph type="sldNum" sz="quarter" idx="12"/>
          </p:nvPr>
        </p:nvSpPr>
        <p:spPr/>
        <p:txBody>
          <a:bodyPr/>
          <a:lstStyle/>
          <a:p>
            <a:fld id="{B7B0177A-EFEC-48F0-97CF-FCC2681463A6}" type="slidenum">
              <a:rPr lang="en-CA" smtClean="0"/>
              <a:t>‹#›</a:t>
            </a:fld>
            <a:endParaRPr lang="en-CA"/>
          </a:p>
        </p:txBody>
      </p:sp>
    </p:spTree>
    <p:extLst>
      <p:ext uri="{BB962C8B-B14F-4D97-AF65-F5344CB8AC3E}">
        <p14:creationId xmlns:p14="http://schemas.microsoft.com/office/powerpoint/2010/main" val="42009720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5CF3E2-A5EC-4753-9E33-807F261F4DF9}"/>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D6EA8AB6-E2E2-4968-B2DE-4777E8B169C6}"/>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6DB95BD9-D324-4733-BA17-D41A1944AB63}"/>
              </a:ext>
            </a:extLst>
          </p:cNvPr>
          <p:cNvSpPr>
            <a:spLocks noGrp="1"/>
          </p:cNvSpPr>
          <p:nvPr>
            <p:ph type="dt" sz="half" idx="10"/>
          </p:nvPr>
        </p:nvSpPr>
        <p:spPr/>
        <p:txBody>
          <a:bodyPr/>
          <a:lstStyle/>
          <a:p>
            <a:fld id="{12EE3222-2F7A-412A-BA21-97820C31DCF7}" type="datetimeFigureOut">
              <a:rPr lang="en-CA" smtClean="0"/>
              <a:t>2017-10-26</a:t>
            </a:fld>
            <a:endParaRPr lang="en-CA"/>
          </a:p>
        </p:txBody>
      </p:sp>
      <p:sp>
        <p:nvSpPr>
          <p:cNvPr id="5" name="Footer Placeholder 4">
            <a:extLst>
              <a:ext uri="{FF2B5EF4-FFF2-40B4-BE49-F238E27FC236}">
                <a16:creationId xmlns:a16="http://schemas.microsoft.com/office/drawing/2014/main" id="{44E6FCD0-7E7D-4658-B435-A0FA3CAA0C9D}"/>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7EB0421D-C0AB-47E7-8AE8-070B6A4AE860}"/>
              </a:ext>
            </a:extLst>
          </p:cNvPr>
          <p:cNvSpPr>
            <a:spLocks noGrp="1"/>
          </p:cNvSpPr>
          <p:nvPr>
            <p:ph type="sldNum" sz="quarter" idx="12"/>
          </p:nvPr>
        </p:nvSpPr>
        <p:spPr/>
        <p:txBody>
          <a:bodyPr/>
          <a:lstStyle/>
          <a:p>
            <a:fld id="{B7B0177A-EFEC-48F0-97CF-FCC2681463A6}" type="slidenum">
              <a:rPr lang="en-CA" smtClean="0"/>
              <a:t>‹#›</a:t>
            </a:fld>
            <a:endParaRPr lang="en-CA"/>
          </a:p>
        </p:txBody>
      </p:sp>
    </p:spTree>
    <p:extLst>
      <p:ext uri="{BB962C8B-B14F-4D97-AF65-F5344CB8AC3E}">
        <p14:creationId xmlns:p14="http://schemas.microsoft.com/office/powerpoint/2010/main" val="33437343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D31CE3-673D-459D-8ED7-AE2CC34CADF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C8E5A169-2B3C-4268-9E09-CE4F1D51965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59EFC31A-C0DE-4820-91C2-DE8A2760CF4A}"/>
              </a:ext>
            </a:extLst>
          </p:cNvPr>
          <p:cNvSpPr>
            <a:spLocks noGrp="1"/>
          </p:cNvSpPr>
          <p:nvPr>
            <p:ph type="dt" sz="half" idx="10"/>
          </p:nvPr>
        </p:nvSpPr>
        <p:spPr/>
        <p:txBody>
          <a:bodyPr/>
          <a:lstStyle/>
          <a:p>
            <a:fld id="{12EE3222-2F7A-412A-BA21-97820C31DCF7}" type="datetimeFigureOut">
              <a:rPr lang="en-CA" smtClean="0"/>
              <a:t>2017-10-26</a:t>
            </a:fld>
            <a:endParaRPr lang="en-CA"/>
          </a:p>
        </p:txBody>
      </p:sp>
      <p:sp>
        <p:nvSpPr>
          <p:cNvPr id="5" name="Footer Placeholder 4">
            <a:extLst>
              <a:ext uri="{FF2B5EF4-FFF2-40B4-BE49-F238E27FC236}">
                <a16:creationId xmlns:a16="http://schemas.microsoft.com/office/drawing/2014/main" id="{692AEDCD-50CE-429B-ADCF-5417071D7606}"/>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978797F3-E9C4-45F3-AF01-904E1C7B6B3D}"/>
              </a:ext>
            </a:extLst>
          </p:cNvPr>
          <p:cNvSpPr>
            <a:spLocks noGrp="1"/>
          </p:cNvSpPr>
          <p:nvPr>
            <p:ph type="sldNum" sz="quarter" idx="12"/>
          </p:nvPr>
        </p:nvSpPr>
        <p:spPr/>
        <p:txBody>
          <a:bodyPr/>
          <a:lstStyle/>
          <a:p>
            <a:fld id="{B7B0177A-EFEC-48F0-97CF-FCC2681463A6}" type="slidenum">
              <a:rPr lang="en-CA" smtClean="0"/>
              <a:t>‹#›</a:t>
            </a:fld>
            <a:endParaRPr lang="en-CA"/>
          </a:p>
        </p:txBody>
      </p:sp>
    </p:spTree>
    <p:extLst>
      <p:ext uri="{BB962C8B-B14F-4D97-AF65-F5344CB8AC3E}">
        <p14:creationId xmlns:p14="http://schemas.microsoft.com/office/powerpoint/2010/main" val="10539966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FCEF1F-0632-42CC-B4F7-AFA3709B19D2}"/>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BB101EA2-630C-4426-A268-C2E8FE9CC5CB}"/>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0E1C6F93-CEBA-40A6-A3F2-326CE57E90D2}"/>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132CA8A5-01CF-493D-9A6C-F8ECBFE094D2}"/>
              </a:ext>
            </a:extLst>
          </p:cNvPr>
          <p:cNvSpPr>
            <a:spLocks noGrp="1"/>
          </p:cNvSpPr>
          <p:nvPr>
            <p:ph type="dt" sz="half" idx="10"/>
          </p:nvPr>
        </p:nvSpPr>
        <p:spPr/>
        <p:txBody>
          <a:bodyPr/>
          <a:lstStyle/>
          <a:p>
            <a:fld id="{12EE3222-2F7A-412A-BA21-97820C31DCF7}" type="datetimeFigureOut">
              <a:rPr lang="en-CA" smtClean="0"/>
              <a:t>2017-10-26</a:t>
            </a:fld>
            <a:endParaRPr lang="en-CA"/>
          </a:p>
        </p:txBody>
      </p:sp>
      <p:sp>
        <p:nvSpPr>
          <p:cNvPr id="6" name="Footer Placeholder 5">
            <a:extLst>
              <a:ext uri="{FF2B5EF4-FFF2-40B4-BE49-F238E27FC236}">
                <a16:creationId xmlns:a16="http://schemas.microsoft.com/office/drawing/2014/main" id="{19AB6C85-C72B-4AD7-BDA5-8D833C86CE94}"/>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FCA89F8F-709B-49D9-BF41-DCC21801EB12}"/>
              </a:ext>
            </a:extLst>
          </p:cNvPr>
          <p:cNvSpPr>
            <a:spLocks noGrp="1"/>
          </p:cNvSpPr>
          <p:nvPr>
            <p:ph type="sldNum" sz="quarter" idx="12"/>
          </p:nvPr>
        </p:nvSpPr>
        <p:spPr/>
        <p:txBody>
          <a:bodyPr/>
          <a:lstStyle/>
          <a:p>
            <a:fld id="{B7B0177A-EFEC-48F0-97CF-FCC2681463A6}" type="slidenum">
              <a:rPr lang="en-CA" smtClean="0"/>
              <a:t>‹#›</a:t>
            </a:fld>
            <a:endParaRPr lang="en-CA"/>
          </a:p>
        </p:txBody>
      </p:sp>
    </p:spTree>
    <p:extLst>
      <p:ext uri="{BB962C8B-B14F-4D97-AF65-F5344CB8AC3E}">
        <p14:creationId xmlns:p14="http://schemas.microsoft.com/office/powerpoint/2010/main" val="1226185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E296B3-70E1-491F-A55C-BD18E09AB6AB}"/>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46679A9A-9499-4FFB-9FBA-B80C84EA6F6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63264742-6171-4A58-AB94-E96CBD58E323}"/>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CA5721B9-D82D-4267-AF5D-00846BDFB0F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F7153ACD-94FB-4DBB-9FA1-DC79B31B33DB}"/>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C7737751-83B9-4AD6-8D1F-DFB7F2691637}"/>
              </a:ext>
            </a:extLst>
          </p:cNvPr>
          <p:cNvSpPr>
            <a:spLocks noGrp="1"/>
          </p:cNvSpPr>
          <p:nvPr>
            <p:ph type="dt" sz="half" idx="10"/>
          </p:nvPr>
        </p:nvSpPr>
        <p:spPr/>
        <p:txBody>
          <a:bodyPr/>
          <a:lstStyle/>
          <a:p>
            <a:fld id="{12EE3222-2F7A-412A-BA21-97820C31DCF7}" type="datetimeFigureOut">
              <a:rPr lang="en-CA" smtClean="0"/>
              <a:t>2017-10-26</a:t>
            </a:fld>
            <a:endParaRPr lang="en-CA"/>
          </a:p>
        </p:txBody>
      </p:sp>
      <p:sp>
        <p:nvSpPr>
          <p:cNvPr id="8" name="Footer Placeholder 7">
            <a:extLst>
              <a:ext uri="{FF2B5EF4-FFF2-40B4-BE49-F238E27FC236}">
                <a16:creationId xmlns:a16="http://schemas.microsoft.com/office/drawing/2014/main" id="{FD90049E-776B-4B55-A8F0-9413AD172E24}"/>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508A4FA9-FDB3-46C5-B140-F2AB72BC6B85}"/>
              </a:ext>
            </a:extLst>
          </p:cNvPr>
          <p:cNvSpPr>
            <a:spLocks noGrp="1"/>
          </p:cNvSpPr>
          <p:nvPr>
            <p:ph type="sldNum" sz="quarter" idx="12"/>
          </p:nvPr>
        </p:nvSpPr>
        <p:spPr/>
        <p:txBody>
          <a:bodyPr/>
          <a:lstStyle/>
          <a:p>
            <a:fld id="{B7B0177A-EFEC-48F0-97CF-FCC2681463A6}" type="slidenum">
              <a:rPr lang="en-CA" smtClean="0"/>
              <a:t>‹#›</a:t>
            </a:fld>
            <a:endParaRPr lang="en-CA"/>
          </a:p>
        </p:txBody>
      </p:sp>
    </p:spTree>
    <p:extLst>
      <p:ext uri="{BB962C8B-B14F-4D97-AF65-F5344CB8AC3E}">
        <p14:creationId xmlns:p14="http://schemas.microsoft.com/office/powerpoint/2010/main" val="27136555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EE85DC-A14A-40DD-8769-A19D0AC9C744}"/>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C815230F-01F3-48A9-A0F8-4733B2FFA12A}"/>
              </a:ext>
            </a:extLst>
          </p:cNvPr>
          <p:cNvSpPr>
            <a:spLocks noGrp="1"/>
          </p:cNvSpPr>
          <p:nvPr>
            <p:ph type="dt" sz="half" idx="10"/>
          </p:nvPr>
        </p:nvSpPr>
        <p:spPr/>
        <p:txBody>
          <a:bodyPr/>
          <a:lstStyle/>
          <a:p>
            <a:fld id="{12EE3222-2F7A-412A-BA21-97820C31DCF7}" type="datetimeFigureOut">
              <a:rPr lang="en-CA" smtClean="0"/>
              <a:t>2017-10-26</a:t>
            </a:fld>
            <a:endParaRPr lang="en-CA"/>
          </a:p>
        </p:txBody>
      </p:sp>
      <p:sp>
        <p:nvSpPr>
          <p:cNvPr id="4" name="Footer Placeholder 3">
            <a:extLst>
              <a:ext uri="{FF2B5EF4-FFF2-40B4-BE49-F238E27FC236}">
                <a16:creationId xmlns:a16="http://schemas.microsoft.com/office/drawing/2014/main" id="{7E9B8715-3EAB-42D5-B3EF-47C9F1F13804}"/>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D3EFA218-9EDC-4A1A-BECF-EF2E17AAD589}"/>
              </a:ext>
            </a:extLst>
          </p:cNvPr>
          <p:cNvSpPr>
            <a:spLocks noGrp="1"/>
          </p:cNvSpPr>
          <p:nvPr>
            <p:ph type="sldNum" sz="quarter" idx="12"/>
          </p:nvPr>
        </p:nvSpPr>
        <p:spPr/>
        <p:txBody>
          <a:bodyPr/>
          <a:lstStyle/>
          <a:p>
            <a:fld id="{B7B0177A-EFEC-48F0-97CF-FCC2681463A6}" type="slidenum">
              <a:rPr lang="en-CA" smtClean="0"/>
              <a:t>‹#›</a:t>
            </a:fld>
            <a:endParaRPr lang="en-CA"/>
          </a:p>
        </p:txBody>
      </p:sp>
    </p:spTree>
    <p:extLst>
      <p:ext uri="{BB962C8B-B14F-4D97-AF65-F5344CB8AC3E}">
        <p14:creationId xmlns:p14="http://schemas.microsoft.com/office/powerpoint/2010/main" val="27883407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0CA49A8-626D-4FE5-8191-C983D2ADF8CA}"/>
              </a:ext>
            </a:extLst>
          </p:cNvPr>
          <p:cNvSpPr>
            <a:spLocks noGrp="1"/>
          </p:cNvSpPr>
          <p:nvPr>
            <p:ph type="dt" sz="half" idx="10"/>
          </p:nvPr>
        </p:nvSpPr>
        <p:spPr/>
        <p:txBody>
          <a:bodyPr/>
          <a:lstStyle/>
          <a:p>
            <a:fld id="{12EE3222-2F7A-412A-BA21-97820C31DCF7}" type="datetimeFigureOut">
              <a:rPr lang="en-CA" smtClean="0"/>
              <a:t>2017-10-26</a:t>
            </a:fld>
            <a:endParaRPr lang="en-CA"/>
          </a:p>
        </p:txBody>
      </p:sp>
      <p:sp>
        <p:nvSpPr>
          <p:cNvPr id="3" name="Footer Placeholder 2">
            <a:extLst>
              <a:ext uri="{FF2B5EF4-FFF2-40B4-BE49-F238E27FC236}">
                <a16:creationId xmlns:a16="http://schemas.microsoft.com/office/drawing/2014/main" id="{633E9143-706C-42D9-9B5E-5EDEF0259F8A}"/>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A522993A-52AA-42AE-99DF-9708218E267D}"/>
              </a:ext>
            </a:extLst>
          </p:cNvPr>
          <p:cNvSpPr>
            <a:spLocks noGrp="1"/>
          </p:cNvSpPr>
          <p:nvPr>
            <p:ph type="sldNum" sz="quarter" idx="12"/>
          </p:nvPr>
        </p:nvSpPr>
        <p:spPr/>
        <p:txBody>
          <a:bodyPr/>
          <a:lstStyle/>
          <a:p>
            <a:fld id="{B7B0177A-EFEC-48F0-97CF-FCC2681463A6}" type="slidenum">
              <a:rPr lang="en-CA" smtClean="0"/>
              <a:t>‹#›</a:t>
            </a:fld>
            <a:endParaRPr lang="en-CA"/>
          </a:p>
        </p:txBody>
      </p:sp>
    </p:spTree>
    <p:extLst>
      <p:ext uri="{BB962C8B-B14F-4D97-AF65-F5344CB8AC3E}">
        <p14:creationId xmlns:p14="http://schemas.microsoft.com/office/powerpoint/2010/main" val="26180594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B03CB1-1E06-4FFB-ACCA-E01BB8E5FD6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FEC5785D-5164-4A63-B2B6-B19C6218C68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47E5F97E-6B4B-40DA-8E76-BE18DDB8214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29D27B8-9C1B-4F65-B415-8F1DB6693E43}"/>
              </a:ext>
            </a:extLst>
          </p:cNvPr>
          <p:cNvSpPr>
            <a:spLocks noGrp="1"/>
          </p:cNvSpPr>
          <p:nvPr>
            <p:ph type="dt" sz="half" idx="10"/>
          </p:nvPr>
        </p:nvSpPr>
        <p:spPr/>
        <p:txBody>
          <a:bodyPr/>
          <a:lstStyle/>
          <a:p>
            <a:fld id="{12EE3222-2F7A-412A-BA21-97820C31DCF7}" type="datetimeFigureOut">
              <a:rPr lang="en-CA" smtClean="0"/>
              <a:t>2017-10-26</a:t>
            </a:fld>
            <a:endParaRPr lang="en-CA"/>
          </a:p>
        </p:txBody>
      </p:sp>
      <p:sp>
        <p:nvSpPr>
          <p:cNvPr id="6" name="Footer Placeholder 5">
            <a:extLst>
              <a:ext uri="{FF2B5EF4-FFF2-40B4-BE49-F238E27FC236}">
                <a16:creationId xmlns:a16="http://schemas.microsoft.com/office/drawing/2014/main" id="{863EA702-363E-45E4-A160-39CE1DD7A91A}"/>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2112376E-1077-460E-99E2-BF0C1A715BFA}"/>
              </a:ext>
            </a:extLst>
          </p:cNvPr>
          <p:cNvSpPr>
            <a:spLocks noGrp="1"/>
          </p:cNvSpPr>
          <p:nvPr>
            <p:ph type="sldNum" sz="quarter" idx="12"/>
          </p:nvPr>
        </p:nvSpPr>
        <p:spPr/>
        <p:txBody>
          <a:bodyPr/>
          <a:lstStyle/>
          <a:p>
            <a:fld id="{B7B0177A-EFEC-48F0-97CF-FCC2681463A6}" type="slidenum">
              <a:rPr lang="en-CA" smtClean="0"/>
              <a:t>‹#›</a:t>
            </a:fld>
            <a:endParaRPr lang="en-CA"/>
          </a:p>
        </p:txBody>
      </p:sp>
    </p:spTree>
    <p:extLst>
      <p:ext uri="{BB962C8B-B14F-4D97-AF65-F5344CB8AC3E}">
        <p14:creationId xmlns:p14="http://schemas.microsoft.com/office/powerpoint/2010/main" val="4550991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C6398-D048-4EE9-8D60-8A29A75934D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16F84A7F-8785-44FD-9DB7-2BC42EBF7F0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4D14C47C-662E-4C88-A20A-CA5CE1059CA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69AFC12-F5F8-47C0-9FA6-726F4EC4ECD7}"/>
              </a:ext>
            </a:extLst>
          </p:cNvPr>
          <p:cNvSpPr>
            <a:spLocks noGrp="1"/>
          </p:cNvSpPr>
          <p:nvPr>
            <p:ph type="dt" sz="half" idx="10"/>
          </p:nvPr>
        </p:nvSpPr>
        <p:spPr/>
        <p:txBody>
          <a:bodyPr/>
          <a:lstStyle/>
          <a:p>
            <a:fld id="{12EE3222-2F7A-412A-BA21-97820C31DCF7}" type="datetimeFigureOut">
              <a:rPr lang="en-CA" smtClean="0"/>
              <a:t>2017-10-26</a:t>
            </a:fld>
            <a:endParaRPr lang="en-CA"/>
          </a:p>
        </p:txBody>
      </p:sp>
      <p:sp>
        <p:nvSpPr>
          <p:cNvPr id="6" name="Footer Placeholder 5">
            <a:extLst>
              <a:ext uri="{FF2B5EF4-FFF2-40B4-BE49-F238E27FC236}">
                <a16:creationId xmlns:a16="http://schemas.microsoft.com/office/drawing/2014/main" id="{62A0F8BE-52E5-4C05-9222-F6D67D0F0FA2}"/>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313D2DF6-757D-47E2-A46F-41BC93C33F9A}"/>
              </a:ext>
            </a:extLst>
          </p:cNvPr>
          <p:cNvSpPr>
            <a:spLocks noGrp="1"/>
          </p:cNvSpPr>
          <p:nvPr>
            <p:ph type="sldNum" sz="quarter" idx="12"/>
          </p:nvPr>
        </p:nvSpPr>
        <p:spPr/>
        <p:txBody>
          <a:bodyPr/>
          <a:lstStyle/>
          <a:p>
            <a:fld id="{B7B0177A-EFEC-48F0-97CF-FCC2681463A6}" type="slidenum">
              <a:rPr lang="en-CA" smtClean="0"/>
              <a:t>‹#›</a:t>
            </a:fld>
            <a:endParaRPr lang="en-CA"/>
          </a:p>
        </p:txBody>
      </p:sp>
    </p:spTree>
    <p:extLst>
      <p:ext uri="{BB962C8B-B14F-4D97-AF65-F5344CB8AC3E}">
        <p14:creationId xmlns:p14="http://schemas.microsoft.com/office/powerpoint/2010/main" val="9205031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895590F-27E7-433A-90DC-755CF249900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BB9C19BC-0DB5-4D74-94DE-049D49F6FCD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F0E507D6-AC75-497B-83F3-3CBCEF64388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EE3222-2F7A-412A-BA21-97820C31DCF7}" type="datetimeFigureOut">
              <a:rPr lang="en-CA" smtClean="0"/>
              <a:t>2017-10-26</a:t>
            </a:fld>
            <a:endParaRPr lang="en-CA"/>
          </a:p>
        </p:txBody>
      </p:sp>
      <p:sp>
        <p:nvSpPr>
          <p:cNvPr id="5" name="Footer Placeholder 4">
            <a:extLst>
              <a:ext uri="{FF2B5EF4-FFF2-40B4-BE49-F238E27FC236}">
                <a16:creationId xmlns:a16="http://schemas.microsoft.com/office/drawing/2014/main" id="{2993F779-4EA0-4B3F-97C6-A1D59BA1C20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a:extLst>
              <a:ext uri="{FF2B5EF4-FFF2-40B4-BE49-F238E27FC236}">
                <a16:creationId xmlns:a16="http://schemas.microsoft.com/office/drawing/2014/main" id="{F04B370A-9A0B-4AFF-B3CC-F1DFB6A4211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B0177A-EFEC-48F0-97CF-FCC2681463A6}" type="slidenum">
              <a:rPr lang="en-CA" smtClean="0"/>
              <a:t>‹#›</a:t>
            </a:fld>
            <a:endParaRPr lang="en-CA"/>
          </a:p>
        </p:txBody>
      </p:sp>
    </p:spTree>
    <p:extLst>
      <p:ext uri="{BB962C8B-B14F-4D97-AF65-F5344CB8AC3E}">
        <p14:creationId xmlns:p14="http://schemas.microsoft.com/office/powerpoint/2010/main" val="33442425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 close up of a sign&#10;&#10;Description generated with very high confidence">
            <a:extLst>
              <a:ext uri="{FF2B5EF4-FFF2-40B4-BE49-F238E27FC236}">
                <a16:creationId xmlns:a16="http://schemas.microsoft.com/office/drawing/2014/main" id="{75DCFFE8-501A-4294-B8B8-C4946092F305}"/>
              </a:ext>
            </a:extLst>
          </p:cNvPr>
          <p:cNvPicPr>
            <a:picLocks noChangeAspect="1"/>
          </p:cNvPicPr>
          <p:nvPr/>
        </p:nvPicPr>
        <p:blipFill>
          <a:blip r:embed="rId2"/>
          <a:stretch>
            <a:fillRect/>
          </a:stretch>
        </p:blipFill>
        <p:spPr>
          <a:xfrm>
            <a:off x="4858756" y="321177"/>
            <a:ext cx="7261831" cy="6132249"/>
          </a:xfrm>
          <a:prstGeom prst="rect">
            <a:avLst/>
          </a:prstGeom>
        </p:spPr>
      </p:pic>
      <p:sp>
        <p:nvSpPr>
          <p:cNvPr id="9" name="Rectangle 8">
            <a:extLst>
              <a:ext uri="{FF2B5EF4-FFF2-40B4-BE49-F238E27FC236}">
                <a16:creationId xmlns:a16="http://schemas.microsoft.com/office/drawing/2014/main" id="{AB45A142-4255-493C-8284-5D566C121B1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7"/>
            <a:ext cx="4332307" cy="6179552"/>
          </a:xfrm>
          <a:prstGeom prst="rect">
            <a:avLst/>
          </a:prstGeom>
          <a:solidFill>
            <a:schemeClr val="tx1">
              <a:lumMod val="75000"/>
              <a:lumOff val="25000"/>
            </a:schemeClr>
          </a:solidFill>
          <a:ln w="127000" cap="sq" cmpd="thinThick">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38FB9660-F42F-4313-BBC4-47C007FE484C}"/>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1126" y="3910267"/>
            <a:ext cx="2586790" cy="0"/>
          </a:xfrm>
          <a:prstGeom prst="line">
            <a:avLst/>
          </a:prstGeom>
          <a:ln w="222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A10E346F-2509-483A-82F3-C2D493683888}"/>
              </a:ext>
            </a:extLst>
          </p:cNvPr>
          <p:cNvSpPr>
            <a:spLocks noGrp="1"/>
          </p:cNvSpPr>
          <p:nvPr>
            <p:ph type="ctrTitle"/>
          </p:nvPr>
        </p:nvSpPr>
        <p:spPr>
          <a:xfrm>
            <a:off x="674237" y="914400"/>
            <a:ext cx="3657600" cy="2887579"/>
          </a:xfrm>
        </p:spPr>
        <p:txBody>
          <a:bodyPr>
            <a:normAutofit/>
          </a:bodyPr>
          <a:lstStyle/>
          <a:p>
            <a:r>
              <a:rPr lang="en-CA" sz="4800">
                <a:solidFill>
                  <a:schemeClr val="bg1"/>
                </a:solidFill>
              </a:rPr>
              <a:t>Democracy in Action</a:t>
            </a:r>
            <a:br>
              <a:rPr lang="en-CA" sz="4800">
                <a:solidFill>
                  <a:schemeClr val="bg1"/>
                </a:solidFill>
              </a:rPr>
            </a:br>
            <a:r>
              <a:rPr lang="en-CA" sz="4800">
                <a:solidFill>
                  <a:schemeClr val="bg1"/>
                </a:solidFill>
              </a:rPr>
              <a:t>Rights we have</a:t>
            </a:r>
          </a:p>
        </p:txBody>
      </p:sp>
    </p:spTree>
    <p:extLst>
      <p:ext uri="{BB962C8B-B14F-4D97-AF65-F5344CB8AC3E}">
        <p14:creationId xmlns:p14="http://schemas.microsoft.com/office/powerpoint/2010/main" val="25285539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B5750B-88A3-4820-9BC3-B9D4397F6B47}"/>
              </a:ext>
            </a:extLst>
          </p:cNvPr>
          <p:cNvSpPr>
            <a:spLocks noGrp="1"/>
          </p:cNvSpPr>
          <p:nvPr>
            <p:ph type="title"/>
          </p:nvPr>
        </p:nvSpPr>
        <p:spPr/>
        <p:txBody>
          <a:bodyPr/>
          <a:lstStyle/>
          <a:p>
            <a:r>
              <a:rPr lang="en-CA" dirty="0"/>
              <a:t>Equality rights</a:t>
            </a:r>
          </a:p>
        </p:txBody>
      </p:sp>
      <p:sp>
        <p:nvSpPr>
          <p:cNvPr id="3" name="Content Placeholder 2">
            <a:extLst>
              <a:ext uri="{FF2B5EF4-FFF2-40B4-BE49-F238E27FC236}">
                <a16:creationId xmlns:a16="http://schemas.microsoft.com/office/drawing/2014/main" id="{48398DCE-6A3B-47C2-8CE2-3ACDFF77B160}"/>
              </a:ext>
            </a:extLst>
          </p:cNvPr>
          <p:cNvSpPr>
            <a:spLocks noGrp="1"/>
          </p:cNvSpPr>
          <p:nvPr>
            <p:ph idx="1"/>
          </p:nvPr>
        </p:nvSpPr>
        <p:spPr/>
        <p:txBody>
          <a:bodyPr/>
          <a:lstStyle/>
          <a:p>
            <a:r>
              <a:rPr lang="en-CA" dirty="0"/>
              <a:t>Equality- each individual treated equally with dignity, respect regardless of a person’s race, religion, gender, age, </a:t>
            </a:r>
            <a:r>
              <a:rPr lang="en-CA" dirty="0" err="1"/>
              <a:t>disability,etc</a:t>
            </a:r>
            <a:r>
              <a:rPr lang="en-CA" dirty="0"/>
              <a:t>.</a:t>
            </a:r>
          </a:p>
          <a:p>
            <a:r>
              <a:rPr lang="en-CA" dirty="0"/>
              <a:t>Treating people equally means providing each individual or group with respect and equal opportunity. </a:t>
            </a:r>
          </a:p>
          <a:p>
            <a:r>
              <a:rPr lang="en-CA" dirty="0"/>
              <a:t>Treating people or groups with special needs equally means accommodating their disabilities.  </a:t>
            </a:r>
          </a:p>
          <a:p>
            <a:pPr marL="0" indent="0">
              <a:buNone/>
            </a:pPr>
            <a:endParaRPr lang="en-CA" dirty="0"/>
          </a:p>
          <a:p>
            <a:endParaRPr lang="en-CA" dirty="0"/>
          </a:p>
          <a:p>
            <a:endParaRPr lang="en-CA" dirty="0"/>
          </a:p>
        </p:txBody>
      </p:sp>
      <p:pic>
        <p:nvPicPr>
          <p:cNvPr id="4" name="Picture 3">
            <a:extLst>
              <a:ext uri="{FF2B5EF4-FFF2-40B4-BE49-F238E27FC236}">
                <a16:creationId xmlns:a16="http://schemas.microsoft.com/office/drawing/2014/main" id="{80D0E7F2-26B1-46C1-A5FD-97279623205E}"/>
              </a:ext>
            </a:extLst>
          </p:cNvPr>
          <p:cNvPicPr>
            <a:picLocks noChangeAspect="1"/>
          </p:cNvPicPr>
          <p:nvPr/>
        </p:nvPicPr>
        <p:blipFill>
          <a:blip r:embed="rId2"/>
          <a:stretch>
            <a:fillRect/>
          </a:stretch>
        </p:blipFill>
        <p:spPr>
          <a:xfrm>
            <a:off x="6624466" y="4001294"/>
            <a:ext cx="4729334" cy="2681664"/>
          </a:xfrm>
          <a:prstGeom prst="rect">
            <a:avLst/>
          </a:prstGeom>
        </p:spPr>
      </p:pic>
    </p:spTree>
    <p:extLst>
      <p:ext uri="{BB962C8B-B14F-4D97-AF65-F5344CB8AC3E}">
        <p14:creationId xmlns:p14="http://schemas.microsoft.com/office/powerpoint/2010/main" val="37386144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E2677C-E2E6-455A-8A1C-203B5C1ECA3C}"/>
              </a:ext>
            </a:extLst>
          </p:cNvPr>
          <p:cNvSpPr>
            <a:spLocks noGrp="1"/>
          </p:cNvSpPr>
          <p:nvPr>
            <p:ph type="title"/>
          </p:nvPr>
        </p:nvSpPr>
        <p:spPr>
          <a:xfrm>
            <a:off x="838200" y="365125"/>
            <a:ext cx="10515600" cy="582167"/>
          </a:xfrm>
        </p:spPr>
        <p:txBody>
          <a:bodyPr>
            <a:normAutofit/>
          </a:bodyPr>
          <a:lstStyle/>
          <a:p>
            <a:r>
              <a:rPr lang="en-CA" sz="3200" dirty="0"/>
              <a:t>Statements from the Charter of Rights and Freedoms</a:t>
            </a:r>
          </a:p>
        </p:txBody>
      </p:sp>
      <p:sp>
        <p:nvSpPr>
          <p:cNvPr id="3" name="Content Placeholder 2">
            <a:extLst>
              <a:ext uri="{FF2B5EF4-FFF2-40B4-BE49-F238E27FC236}">
                <a16:creationId xmlns:a16="http://schemas.microsoft.com/office/drawing/2014/main" id="{A35FBBA7-E253-4B74-B021-4973765F507D}"/>
              </a:ext>
            </a:extLst>
          </p:cNvPr>
          <p:cNvSpPr>
            <a:spLocks noGrp="1"/>
          </p:cNvSpPr>
          <p:nvPr>
            <p:ph idx="1"/>
          </p:nvPr>
        </p:nvSpPr>
        <p:spPr>
          <a:xfrm>
            <a:off x="838200" y="1217007"/>
            <a:ext cx="10515600" cy="4959956"/>
          </a:xfrm>
        </p:spPr>
        <p:txBody>
          <a:bodyPr/>
          <a:lstStyle/>
          <a:p>
            <a:r>
              <a:rPr lang="en-US" dirty="0"/>
              <a:t>"Every individual is equal before and under the law and has the right to the equal protection and equal benefit of the law without discrimination and, in particular, without discrimination based on race, national or ethnic origin, </a:t>
            </a:r>
            <a:r>
              <a:rPr lang="en-US" dirty="0" err="1"/>
              <a:t>colour</a:t>
            </a:r>
            <a:r>
              <a:rPr lang="en-US" dirty="0"/>
              <a:t>, religion, sex, age or mental or physical disability.“</a:t>
            </a:r>
          </a:p>
          <a:p>
            <a:r>
              <a:rPr lang="en-US" dirty="0"/>
              <a:t>Subsection (1) does not preclude any law, program or activity that has as its object the amelioration of conditions of disadvantaged individuals or groups including those that are disadvantaged because of race, national or ethnic origin, </a:t>
            </a:r>
            <a:r>
              <a:rPr lang="en-US" dirty="0" err="1"/>
              <a:t>colour</a:t>
            </a:r>
            <a:r>
              <a:rPr lang="en-US" dirty="0"/>
              <a:t>, religion, sex, age or mental or physical disability. (Affirmative </a:t>
            </a:r>
            <a:r>
              <a:rPr lang="en-US"/>
              <a:t>action programs)</a:t>
            </a:r>
            <a:endParaRPr lang="en-CA" dirty="0"/>
          </a:p>
        </p:txBody>
      </p:sp>
    </p:spTree>
    <p:extLst>
      <p:ext uri="{BB962C8B-B14F-4D97-AF65-F5344CB8AC3E}">
        <p14:creationId xmlns:p14="http://schemas.microsoft.com/office/powerpoint/2010/main" val="29377779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91B87672-FE6B-4A7C-B8BB-805FFD753A0C}"/>
              </a:ext>
            </a:extLst>
          </p:cNvPr>
          <p:cNvPicPr>
            <a:picLocks noGrp="1" noChangeAspect="1"/>
          </p:cNvPicPr>
          <p:nvPr>
            <p:ph idx="1"/>
          </p:nvPr>
        </p:nvPicPr>
        <p:blipFill>
          <a:blip r:embed="rId2"/>
          <a:stretch>
            <a:fillRect/>
          </a:stretch>
        </p:blipFill>
        <p:spPr>
          <a:xfrm>
            <a:off x="1118508" y="-4617"/>
            <a:ext cx="10303328" cy="6862617"/>
          </a:xfrm>
          <a:prstGeom prst="rect">
            <a:avLst/>
          </a:prstGeom>
        </p:spPr>
      </p:pic>
    </p:spTree>
    <p:extLst>
      <p:ext uri="{BB962C8B-B14F-4D97-AF65-F5344CB8AC3E}">
        <p14:creationId xmlns:p14="http://schemas.microsoft.com/office/powerpoint/2010/main" val="6497502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E2B1AC-B666-44B6-BED7-157A783CE6B4}"/>
              </a:ext>
            </a:extLst>
          </p:cNvPr>
          <p:cNvSpPr>
            <a:spLocks noGrp="1"/>
          </p:cNvSpPr>
          <p:nvPr>
            <p:ph type="title"/>
          </p:nvPr>
        </p:nvSpPr>
        <p:spPr>
          <a:xfrm>
            <a:off x="838200" y="365125"/>
            <a:ext cx="10515600" cy="1325563"/>
          </a:xfrm>
        </p:spPr>
        <p:txBody>
          <a:bodyPr/>
          <a:lstStyle/>
          <a:p>
            <a:r>
              <a:rPr lang="en-CA" dirty="0"/>
              <a:t>Rights</a:t>
            </a:r>
          </a:p>
        </p:txBody>
      </p:sp>
      <p:sp>
        <p:nvSpPr>
          <p:cNvPr id="3" name="Content Placeholder 2">
            <a:extLst>
              <a:ext uri="{FF2B5EF4-FFF2-40B4-BE49-F238E27FC236}">
                <a16:creationId xmlns:a16="http://schemas.microsoft.com/office/drawing/2014/main" id="{BE568282-1EC5-44E7-AF43-E33F1FBE656C}"/>
              </a:ext>
            </a:extLst>
          </p:cNvPr>
          <p:cNvSpPr>
            <a:spLocks noGrp="1"/>
          </p:cNvSpPr>
          <p:nvPr>
            <p:ph idx="1"/>
          </p:nvPr>
        </p:nvSpPr>
        <p:spPr>
          <a:xfrm>
            <a:off x="838200" y="1825625"/>
            <a:ext cx="10515600" cy="4351338"/>
          </a:xfrm>
        </p:spPr>
        <p:txBody>
          <a:bodyPr/>
          <a:lstStyle/>
          <a:p>
            <a:r>
              <a:rPr lang="en-US" dirty="0"/>
              <a:t>Something that is claimed by almost all people and recognized by almost all people as or quality of human beings that imposes a passive or negative obligation on other human beings. </a:t>
            </a:r>
          </a:p>
          <a:p>
            <a:r>
              <a:rPr lang="en-US" dirty="0"/>
              <a:t>are of essential importance in such disciplines as law and ethics.</a:t>
            </a:r>
          </a:p>
          <a:p>
            <a:r>
              <a:rPr lang="en-US" dirty="0"/>
              <a:t>are legal, social, or ethical principles of freedom or entitlement.</a:t>
            </a:r>
          </a:p>
          <a:p>
            <a:r>
              <a:rPr lang="en-US" dirty="0"/>
              <a:t>A freedom that is protected.</a:t>
            </a:r>
          </a:p>
          <a:p>
            <a:r>
              <a:rPr lang="en-US" dirty="0"/>
              <a:t>Can be defended in a court of law</a:t>
            </a:r>
          </a:p>
          <a:p>
            <a:endParaRPr lang="en-US" dirty="0"/>
          </a:p>
          <a:p>
            <a:endParaRPr lang="en-US" b="1" dirty="0"/>
          </a:p>
          <a:p>
            <a:endParaRPr lang="en-US" b="1" dirty="0"/>
          </a:p>
          <a:p>
            <a:endParaRPr lang="en-CA" dirty="0"/>
          </a:p>
        </p:txBody>
      </p:sp>
      <p:pic>
        <p:nvPicPr>
          <p:cNvPr id="5" name="Picture 4">
            <a:extLst>
              <a:ext uri="{FF2B5EF4-FFF2-40B4-BE49-F238E27FC236}">
                <a16:creationId xmlns:a16="http://schemas.microsoft.com/office/drawing/2014/main" id="{9C23016B-A3B1-470A-94FF-62CF0A79B2F2}"/>
              </a:ext>
            </a:extLst>
          </p:cNvPr>
          <p:cNvPicPr>
            <a:picLocks noChangeAspect="1"/>
          </p:cNvPicPr>
          <p:nvPr/>
        </p:nvPicPr>
        <p:blipFill>
          <a:blip r:embed="rId2"/>
          <a:stretch>
            <a:fillRect/>
          </a:stretch>
        </p:blipFill>
        <p:spPr>
          <a:xfrm>
            <a:off x="7151914" y="4000500"/>
            <a:ext cx="3763736" cy="2857500"/>
          </a:xfrm>
          <a:prstGeom prst="rect">
            <a:avLst/>
          </a:prstGeom>
        </p:spPr>
      </p:pic>
    </p:spTree>
    <p:extLst>
      <p:ext uri="{BB962C8B-B14F-4D97-AF65-F5344CB8AC3E}">
        <p14:creationId xmlns:p14="http://schemas.microsoft.com/office/powerpoint/2010/main" val="1025060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64476-BE73-4AD0-8033-4277757EB15E}"/>
              </a:ext>
            </a:extLst>
          </p:cNvPr>
          <p:cNvSpPr>
            <a:spLocks noGrp="1"/>
          </p:cNvSpPr>
          <p:nvPr>
            <p:ph type="title"/>
          </p:nvPr>
        </p:nvSpPr>
        <p:spPr>
          <a:xfrm>
            <a:off x="838200" y="365125"/>
            <a:ext cx="10515600" cy="1272901"/>
          </a:xfrm>
        </p:spPr>
        <p:txBody>
          <a:bodyPr>
            <a:normAutofit/>
          </a:bodyPr>
          <a:lstStyle/>
          <a:p>
            <a:r>
              <a:rPr lang="en-CA" dirty="0"/>
              <a:t>Canadian Charter of Rights and Freedoms</a:t>
            </a:r>
          </a:p>
        </p:txBody>
      </p:sp>
      <p:sp>
        <p:nvSpPr>
          <p:cNvPr id="6" name="Oval 5">
            <a:extLst>
              <a:ext uri="{FF2B5EF4-FFF2-40B4-BE49-F238E27FC236}">
                <a16:creationId xmlns:a16="http://schemas.microsoft.com/office/drawing/2014/main" id="{E185E82E-0E28-46CB-BC06-A3A580026341}"/>
              </a:ext>
            </a:extLst>
          </p:cNvPr>
          <p:cNvSpPr/>
          <p:nvPr/>
        </p:nvSpPr>
        <p:spPr>
          <a:xfrm>
            <a:off x="4229924" y="2457509"/>
            <a:ext cx="2664259" cy="209851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chemeClr val="tx1"/>
                </a:solidFill>
              </a:rPr>
              <a:t>The Charter protects our Freedoms to</a:t>
            </a:r>
          </a:p>
        </p:txBody>
      </p:sp>
      <p:sp>
        <p:nvSpPr>
          <p:cNvPr id="8" name="Oval 7">
            <a:extLst>
              <a:ext uri="{FF2B5EF4-FFF2-40B4-BE49-F238E27FC236}">
                <a16:creationId xmlns:a16="http://schemas.microsoft.com/office/drawing/2014/main" id="{F68C0207-F2F3-4F14-8088-2A81F5CB5E60}"/>
              </a:ext>
            </a:extLst>
          </p:cNvPr>
          <p:cNvSpPr/>
          <p:nvPr/>
        </p:nvSpPr>
        <p:spPr>
          <a:xfrm>
            <a:off x="8098030" y="1861657"/>
            <a:ext cx="1822221" cy="1361732"/>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chemeClr val="tx1"/>
                </a:solidFill>
              </a:rPr>
              <a:t>Follow any religion we choose</a:t>
            </a:r>
          </a:p>
        </p:txBody>
      </p:sp>
      <p:sp>
        <p:nvSpPr>
          <p:cNvPr id="9" name="Oval 8">
            <a:extLst>
              <a:ext uri="{FF2B5EF4-FFF2-40B4-BE49-F238E27FC236}">
                <a16:creationId xmlns:a16="http://schemas.microsoft.com/office/drawing/2014/main" id="{B7CC11DF-DAF5-4659-8FBA-1E4669E155BE}"/>
              </a:ext>
            </a:extLst>
          </p:cNvPr>
          <p:cNvSpPr/>
          <p:nvPr/>
        </p:nvSpPr>
        <p:spPr>
          <a:xfrm>
            <a:off x="8098031" y="4025253"/>
            <a:ext cx="1822221" cy="138875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chemeClr val="tx1"/>
                </a:solidFill>
              </a:rPr>
              <a:t>Think and believe what we like</a:t>
            </a:r>
          </a:p>
        </p:txBody>
      </p:sp>
      <p:sp>
        <p:nvSpPr>
          <p:cNvPr id="11" name="Oval 10">
            <a:extLst>
              <a:ext uri="{FF2B5EF4-FFF2-40B4-BE49-F238E27FC236}">
                <a16:creationId xmlns:a16="http://schemas.microsoft.com/office/drawing/2014/main" id="{43A85447-C9EE-4490-B888-2C01EABF9ECB}"/>
              </a:ext>
            </a:extLst>
          </p:cNvPr>
          <p:cNvSpPr/>
          <p:nvPr/>
        </p:nvSpPr>
        <p:spPr>
          <a:xfrm>
            <a:off x="4695970" y="5322846"/>
            <a:ext cx="1736701" cy="121700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chemeClr val="tx1"/>
                </a:solidFill>
              </a:rPr>
              <a:t>Say what we think</a:t>
            </a:r>
          </a:p>
        </p:txBody>
      </p:sp>
      <p:sp>
        <p:nvSpPr>
          <p:cNvPr id="12" name="Oval 11">
            <a:extLst>
              <a:ext uri="{FF2B5EF4-FFF2-40B4-BE49-F238E27FC236}">
                <a16:creationId xmlns:a16="http://schemas.microsoft.com/office/drawing/2014/main" id="{92036018-A375-48ED-9773-26E075E87768}"/>
              </a:ext>
            </a:extLst>
          </p:cNvPr>
          <p:cNvSpPr/>
          <p:nvPr/>
        </p:nvSpPr>
        <p:spPr>
          <a:xfrm>
            <a:off x="1414360" y="1919489"/>
            <a:ext cx="1802486" cy="125130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chemeClr val="tx1"/>
                </a:solidFill>
              </a:rPr>
              <a:t>Meet peacefully with others</a:t>
            </a:r>
          </a:p>
        </p:txBody>
      </p:sp>
      <p:sp>
        <p:nvSpPr>
          <p:cNvPr id="13" name="Oval 12">
            <a:extLst>
              <a:ext uri="{FF2B5EF4-FFF2-40B4-BE49-F238E27FC236}">
                <a16:creationId xmlns:a16="http://schemas.microsoft.com/office/drawing/2014/main" id="{02DBF1ED-20F2-47EE-9DB6-5C001E29FA0D}"/>
              </a:ext>
            </a:extLst>
          </p:cNvPr>
          <p:cNvSpPr/>
          <p:nvPr/>
        </p:nvSpPr>
        <p:spPr>
          <a:xfrm>
            <a:off x="1381468" y="4025252"/>
            <a:ext cx="1868270" cy="138428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chemeClr val="tx1"/>
                </a:solidFill>
              </a:rPr>
              <a:t>Give our opinions in media and newspapers</a:t>
            </a:r>
          </a:p>
        </p:txBody>
      </p:sp>
      <p:cxnSp>
        <p:nvCxnSpPr>
          <p:cNvPr id="15" name="Straight Connector 14">
            <a:extLst>
              <a:ext uri="{FF2B5EF4-FFF2-40B4-BE49-F238E27FC236}">
                <a16:creationId xmlns:a16="http://schemas.microsoft.com/office/drawing/2014/main" id="{8BFE2E53-5899-4C4C-BBD2-D430CF324212}"/>
              </a:ext>
            </a:extLst>
          </p:cNvPr>
          <p:cNvCxnSpPr>
            <a:cxnSpLocks/>
            <a:stCxn id="6" idx="7"/>
            <a:endCxn id="8" idx="2"/>
          </p:cNvCxnSpPr>
          <p:nvPr/>
        </p:nvCxnSpPr>
        <p:spPr>
          <a:xfrm flipV="1">
            <a:off x="6504011" y="2542523"/>
            <a:ext cx="1594019" cy="222307"/>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83ABEBE-DDE3-4AEA-A142-5539BE0EF079}"/>
              </a:ext>
            </a:extLst>
          </p:cNvPr>
          <p:cNvCxnSpPr>
            <a:cxnSpLocks/>
            <a:stCxn id="6" idx="5"/>
            <a:endCxn id="9" idx="2"/>
          </p:cNvCxnSpPr>
          <p:nvPr/>
        </p:nvCxnSpPr>
        <p:spPr>
          <a:xfrm>
            <a:off x="6504011" y="4248704"/>
            <a:ext cx="1594020" cy="470924"/>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F1338AD8-4524-40D9-937B-B454AEF7CA2C}"/>
              </a:ext>
            </a:extLst>
          </p:cNvPr>
          <p:cNvCxnSpPr>
            <a:stCxn id="6" idx="4"/>
            <a:endCxn id="11" idx="0"/>
          </p:cNvCxnSpPr>
          <p:nvPr/>
        </p:nvCxnSpPr>
        <p:spPr>
          <a:xfrm>
            <a:off x="5562054" y="4556025"/>
            <a:ext cx="2267" cy="766821"/>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FD4B62A4-978D-45BD-898F-FF3B38CE5AA8}"/>
              </a:ext>
            </a:extLst>
          </p:cNvPr>
          <p:cNvCxnSpPr>
            <a:stCxn id="6" idx="1"/>
            <a:endCxn id="12" idx="6"/>
          </p:cNvCxnSpPr>
          <p:nvPr/>
        </p:nvCxnSpPr>
        <p:spPr>
          <a:xfrm flipH="1" flipV="1">
            <a:off x="3216846" y="2545143"/>
            <a:ext cx="1403250" cy="219687"/>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BFBDB8D-D7D8-4D60-A4B1-92D7E51F2874}"/>
              </a:ext>
            </a:extLst>
          </p:cNvPr>
          <p:cNvCxnSpPr>
            <a:stCxn id="6" idx="3"/>
            <a:endCxn id="13" idx="6"/>
          </p:cNvCxnSpPr>
          <p:nvPr/>
        </p:nvCxnSpPr>
        <p:spPr>
          <a:xfrm flipH="1">
            <a:off x="3249738" y="4248704"/>
            <a:ext cx="1370358" cy="468691"/>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483366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FA4874A-EBDA-4173-BF23-739CD01BFB56}"/>
              </a:ext>
            </a:extLst>
          </p:cNvPr>
          <p:cNvPicPr>
            <a:picLocks noChangeAspect="1"/>
          </p:cNvPicPr>
          <p:nvPr/>
        </p:nvPicPr>
        <p:blipFill>
          <a:blip r:embed="rId2"/>
          <a:stretch>
            <a:fillRect/>
          </a:stretch>
        </p:blipFill>
        <p:spPr>
          <a:xfrm>
            <a:off x="8486158" y="105253"/>
            <a:ext cx="3447093" cy="2815564"/>
          </a:xfrm>
          <a:prstGeom prst="rect">
            <a:avLst/>
          </a:prstGeom>
        </p:spPr>
      </p:pic>
      <p:sp>
        <p:nvSpPr>
          <p:cNvPr id="2" name="Title 1">
            <a:extLst>
              <a:ext uri="{FF2B5EF4-FFF2-40B4-BE49-F238E27FC236}">
                <a16:creationId xmlns:a16="http://schemas.microsoft.com/office/drawing/2014/main" id="{FC3C03BD-41B7-4597-8E24-47DC7242223A}"/>
              </a:ext>
            </a:extLst>
          </p:cNvPr>
          <p:cNvSpPr>
            <a:spLocks noGrp="1"/>
          </p:cNvSpPr>
          <p:nvPr>
            <p:ph type="title"/>
          </p:nvPr>
        </p:nvSpPr>
        <p:spPr>
          <a:xfrm>
            <a:off x="838200" y="365125"/>
            <a:ext cx="10515600" cy="1325563"/>
          </a:xfrm>
        </p:spPr>
        <p:txBody>
          <a:bodyPr/>
          <a:lstStyle/>
          <a:p>
            <a:r>
              <a:rPr lang="en-CA" dirty="0"/>
              <a:t>Individual rights</a:t>
            </a:r>
          </a:p>
        </p:txBody>
      </p:sp>
      <p:sp>
        <p:nvSpPr>
          <p:cNvPr id="3" name="Content Placeholder 2">
            <a:extLst>
              <a:ext uri="{FF2B5EF4-FFF2-40B4-BE49-F238E27FC236}">
                <a16:creationId xmlns:a16="http://schemas.microsoft.com/office/drawing/2014/main" id="{9893F244-F963-4605-A0BA-E7BEE03915E4}"/>
              </a:ext>
            </a:extLst>
          </p:cNvPr>
          <p:cNvSpPr>
            <a:spLocks noGrp="1"/>
          </p:cNvSpPr>
          <p:nvPr>
            <p:ph idx="1"/>
          </p:nvPr>
        </p:nvSpPr>
        <p:spPr>
          <a:xfrm>
            <a:off x="838200" y="1825625"/>
            <a:ext cx="10515600" cy="4351338"/>
          </a:xfrm>
        </p:spPr>
        <p:txBody>
          <a:bodyPr/>
          <a:lstStyle/>
          <a:p>
            <a:r>
              <a:rPr lang="en-CA" dirty="0"/>
              <a:t>Rights that you are entitled to as a person.</a:t>
            </a:r>
          </a:p>
          <a:p>
            <a:r>
              <a:rPr lang="en-CA" dirty="0"/>
              <a:t>Government is to identify and protect these rights.</a:t>
            </a:r>
          </a:p>
          <a:p>
            <a:r>
              <a:rPr lang="en-CA" dirty="0"/>
              <a:t>Guarantees and individuals to certain freedoms without interference from the government of other people.</a:t>
            </a:r>
          </a:p>
          <a:p>
            <a:endParaRPr lang="en-CA" dirty="0"/>
          </a:p>
          <a:p>
            <a:r>
              <a:rPr lang="en-CA" dirty="0"/>
              <a:t>What are some of our individual rights?</a:t>
            </a:r>
          </a:p>
          <a:p>
            <a:r>
              <a:rPr lang="en-CA" dirty="0"/>
              <a:t>The Charter can limit our rights and freedoms. What limits might there be to freedoms? Why might rights be limited?</a:t>
            </a:r>
          </a:p>
        </p:txBody>
      </p:sp>
    </p:spTree>
    <p:extLst>
      <p:ext uri="{BB962C8B-B14F-4D97-AF65-F5344CB8AC3E}">
        <p14:creationId xmlns:p14="http://schemas.microsoft.com/office/powerpoint/2010/main" val="32809809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57D771-C387-4A2C-936D-25A91C9BAC94}"/>
              </a:ext>
            </a:extLst>
          </p:cNvPr>
          <p:cNvSpPr>
            <a:spLocks noGrp="1"/>
          </p:cNvSpPr>
          <p:nvPr>
            <p:ph type="title"/>
          </p:nvPr>
        </p:nvSpPr>
        <p:spPr>
          <a:xfrm>
            <a:off x="838200" y="365126"/>
            <a:ext cx="10515600" cy="621638"/>
          </a:xfrm>
        </p:spPr>
        <p:txBody>
          <a:bodyPr>
            <a:normAutofit fontScale="90000"/>
          </a:bodyPr>
          <a:lstStyle/>
          <a:p>
            <a:r>
              <a:rPr lang="en-CA" dirty="0"/>
              <a:t>Statements from the Charter.</a:t>
            </a:r>
          </a:p>
        </p:txBody>
      </p:sp>
      <p:sp>
        <p:nvSpPr>
          <p:cNvPr id="3" name="Content Placeholder 2">
            <a:extLst>
              <a:ext uri="{FF2B5EF4-FFF2-40B4-BE49-F238E27FC236}">
                <a16:creationId xmlns:a16="http://schemas.microsoft.com/office/drawing/2014/main" id="{32BC7006-4102-4AD2-AA08-179BED808AF3}"/>
              </a:ext>
            </a:extLst>
          </p:cNvPr>
          <p:cNvSpPr>
            <a:spLocks noGrp="1"/>
          </p:cNvSpPr>
          <p:nvPr>
            <p:ph idx="1"/>
          </p:nvPr>
        </p:nvSpPr>
        <p:spPr>
          <a:xfrm>
            <a:off x="838200" y="1065704"/>
            <a:ext cx="10515600" cy="5367988"/>
          </a:xfrm>
        </p:spPr>
        <p:txBody>
          <a:bodyPr>
            <a:normAutofit fontScale="62500" lnSpcReduction="20000"/>
          </a:bodyPr>
          <a:lstStyle/>
          <a:p>
            <a:r>
              <a:rPr lang="en-US" sz="3500" dirty="0"/>
              <a:t>Everyone has the right to life, liberty and security of the person and the right not to be deprived thereof except in accordance with the principles of fundamental justice." </a:t>
            </a:r>
          </a:p>
          <a:p>
            <a:r>
              <a:rPr lang="en-US" sz="3500" dirty="0"/>
              <a:t>"Every citizen of Canada has the right to vote in an election of members of the House of Commons or of a legislative assembly and to be qualified for membership therein."</a:t>
            </a:r>
          </a:p>
          <a:p>
            <a:r>
              <a:rPr lang="en-US" sz="3500" dirty="0"/>
              <a:t>"Everyone has the following fundamental freedoms:</a:t>
            </a:r>
          </a:p>
          <a:p>
            <a:pPr marL="0" indent="0">
              <a:buNone/>
            </a:pPr>
            <a:r>
              <a:rPr lang="en-US" sz="3500" dirty="0"/>
              <a:t>	(a) freedom of conscience and religion;</a:t>
            </a:r>
          </a:p>
          <a:p>
            <a:pPr marL="0" indent="0">
              <a:buNone/>
            </a:pPr>
            <a:r>
              <a:rPr lang="en-US" sz="3500" dirty="0"/>
              <a:t>	(b) freedom of thought, belief, opinion and expression, including freedom of  	press and other media of communication;</a:t>
            </a:r>
          </a:p>
          <a:p>
            <a:pPr marL="0" indent="0">
              <a:buNone/>
            </a:pPr>
            <a:r>
              <a:rPr lang="en-US" sz="3500" dirty="0"/>
              <a:t>	(c) freedom of peaceful assembly; and,</a:t>
            </a:r>
          </a:p>
          <a:p>
            <a:pPr marL="0" indent="0">
              <a:buNone/>
            </a:pPr>
            <a:r>
              <a:rPr lang="en-US" sz="3500" dirty="0"/>
              <a:t>	(d) freedom of association.“</a:t>
            </a:r>
          </a:p>
          <a:p>
            <a:pPr marL="0" indent="0">
              <a:buNone/>
            </a:pPr>
            <a:r>
              <a:rPr lang="en-US" sz="3500" dirty="0"/>
              <a:t>Every citizen of Canada has the right to enter, remain in, and leave, Canada.</a:t>
            </a:r>
          </a:p>
          <a:p>
            <a:pPr marL="0" indent="0">
              <a:buNone/>
            </a:pPr>
            <a:r>
              <a:rPr lang="en-US" sz="3500" dirty="0"/>
              <a:t>Every citizen of Canada and every person who has the status of a permanent resident of Canada has the right:</a:t>
            </a:r>
          </a:p>
          <a:p>
            <a:pPr marL="0" indent="0">
              <a:buNone/>
            </a:pPr>
            <a:r>
              <a:rPr lang="en-US" sz="3500" dirty="0"/>
              <a:t>	to move to, and take up residence in, any province, and</a:t>
            </a:r>
          </a:p>
          <a:p>
            <a:pPr marL="0" indent="0">
              <a:buNone/>
            </a:pPr>
            <a:r>
              <a:rPr lang="en-US" sz="3500" dirty="0"/>
              <a:t>	to pursue the gaining of a livelihood in any province.</a:t>
            </a:r>
          </a:p>
          <a:p>
            <a:endParaRPr lang="en-CA" dirty="0"/>
          </a:p>
        </p:txBody>
      </p:sp>
    </p:spTree>
    <p:extLst>
      <p:ext uri="{BB962C8B-B14F-4D97-AF65-F5344CB8AC3E}">
        <p14:creationId xmlns:p14="http://schemas.microsoft.com/office/powerpoint/2010/main" val="17993057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2B6EE8-B6C3-4830-9D61-D8B8B1321EB3}"/>
              </a:ext>
            </a:extLst>
          </p:cNvPr>
          <p:cNvSpPr>
            <a:spLocks noGrp="1"/>
          </p:cNvSpPr>
          <p:nvPr>
            <p:ph type="title"/>
          </p:nvPr>
        </p:nvSpPr>
        <p:spPr/>
        <p:txBody>
          <a:bodyPr/>
          <a:lstStyle/>
          <a:p>
            <a:r>
              <a:rPr lang="en-CA" dirty="0"/>
              <a:t>Collective rights</a:t>
            </a:r>
          </a:p>
        </p:txBody>
      </p:sp>
      <p:sp>
        <p:nvSpPr>
          <p:cNvPr id="3" name="Content Placeholder 2">
            <a:extLst>
              <a:ext uri="{FF2B5EF4-FFF2-40B4-BE49-F238E27FC236}">
                <a16:creationId xmlns:a16="http://schemas.microsoft.com/office/drawing/2014/main" id="{75B36EAA-886F-4F4E-951A-623DD2C700C4}"/>
              </a:ext>
            </a:extLst>
          </p:cNvPr>
          <p:cNvSpPr>
            <a:spLocks noGrp="1"/>
          </p:cNvSpPr>
          <p:nvPr>
            <p:ph idx="1"/>
          </p:nvPr>
        </p:nvSpPr>
        <p:spPr/>
        <p:txBody>
          <a:bodyPr/>
          <a:lstStyle/>
          <a:p>
            <a:r>
              <a:rPr lang="en-CA" dirty="0"/>
              <a:t>Rights that are given to a certain group- for example Aboriginal people and Anglophones and Francophones.</a:t>
            </a:r>
          </a:p>
          <a:p>
            <a:r>
              <a:rPr lang="en-CA" dirty="0"/>
              <a:t>Individuals who are part of said group are entitled to collective rights.</a:t>
            </a:r>
          </a:p>
          <a:p>
            <a:endParaRPr lang="en-CA" dirty="0"/>
          </a:p>
          <a:p>
            <a:r>
              <a:rPr lang="en-CA" dirty="0"/>
              <a:t>Aboriginal people have certain rights as original occupants of Canada.</a:t>
            </a:r>
          </a:p>
          <a:p>
            <a:endParaRPr lang="en-CA" dirty="0"/>
          </a:p>
          <a:p>
            <a:r>
              <a:rPr lang="en-CA" dirty="0"/>
              <a:t>The charter recognises the rights of both English and French communities because of the unique role each played on founding Canada. </a:t>
            </a:r>
          </a:p>
        </p:txBody>
      </p:sp>
      <p:pic>
        <p:nvPicPr>
          <p:cNvPr id="4" name="Picture 3">
            <a:extLst>
              <a:ext uri="{FF2B5EF4-FFF2-40B4-BE49-F238E27FC236}">
                <a16:creationId xmlns:a16="http://schemas.microsoft.com/office/drawing/2014/main" id="{33AC0A28-8880-4F40-BBDA-EF9126BB8E7C}"/>
              </a:ext>
            </a:extLst>
          </p:cNvPr>
          <p:cNvPicPr>
            <a:picLocks noChangeAspect="1"/>
          </p:cNvPicPr>
          <p:nvPr/>
        </p:nvPicPr>
        <p:blipFill>
          <a:blip r:embed="rId2"/>
          <a:stretch>
            <a:fillRect/>
          </a:stretch>
        </p:blipFill>
        <p:spPr>
          <a:xfrm>
            <a:off x="7006015" y="130860"/>
            <a:ext cx="4861450" cy="1694765"/>
          </a:xfrm>
          <a:prstGeom prst="rect">
            <a:avLst/>
          </a:prstGeom>
        </p:spPr>
      </p:pic>
    </p:spTree>
    <p:extLst>
      <p:ext uri="{BB962C8B-B14F-4D97-AF65-F5344CB8AC3E}">
        <p14:creationId xmlns:p14="http://schemas.microsoft.com/office/powerpoint/2010/main" val="9046430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21681A-18E3-4015-8B69-79C3C6148428}"/>
              </a:ext>
            </a:extLst>
          </p:cNvPr>
          <p:cNvSpPr>
            <a:spLocks noGrp="1"/>
          </p:cNvSpPr>
          <p:nvPr>
            <p:ph type="title"/>
          </p:nvPr>
        </p:nvSpPr>
        <p:spPr>
          <a:xfrm>
            <a:off x="838200" y="365125"/>
            <a:ext cx="10515600" cy="582167"/>
          </a:xfrm>
        </p:spPr>
        <p:txBody>
          <a:bodyPr>
            <a:noAutofit/>
          </a:bodyPr>
          <a:lstStyle/>
          <a:p>
            <a:r>
              <a:rPr lang="en-CA" sz="3600" dirty="0"/>
              <a:t>Statements from the Charter of Rights and Freedoms</a:t>
            </a:r>
          </a:p>
        </p:txBody>
      </p:sp>
      <p:sp>
        <p:nvSpPr>
          <p:cNvPr id="3" name="Content Placeholder 2">
            <a:extLst>
              <a:ext uri="{FF2B5EF4-FFF2-40B4-BE49-F238E27FC236}">
                <a16:creationId xmlns:a16="http://schemas.microsoft.com/office/drawing/2014/main" id="{0CF28DBA-9737-43F4-93B2-4FC1DE135F39}"/>
              </a:ext>
            </a:extLst>
          </p:cNvPr>
          <p:cNvSpPr>
            <a:spLocks noGrp="1"/>
          </p:cNvSpPr>
          <p:nvPr>
            <p:ph idx="1"/>
          </p:nvPr>
        </p:nvSpPr>
        <p:spPr>
          <a:xfrm>
            <a:off x="838200" y="1236740"/>
            <a:ext cx="10515600" cy="5177215"/>
          </a:xfrm>
        </p:spPr>
        <p:txBody>
          <a:bodyPr>
            <a:normAutofit/>
          </a:bodyPr>
          <a:lstStyle/>
          <a:p>
            <a:r>
              <a:rPr lang="en-US" dirty="0"/>
              <a:t>English and French are the official languages of Canada and have equality of status and equal rights and privileges as to their use in all institutions of the Parliament and Government of Canada.</a:t>
            </a:r>
          </a:p>
          <a:p>
            <a:r>
              <a:rPr lang="en-US" dirty="0"/>
              <a:t>The guarantee in this Charter of certain rights and freedoms shall not be construed so as to abrogate or derogate from any Aboriginal, treaty or other rights or freedoms that pertain to the Aboriginal peoples of Canada including</a:t>
            </a:r>
          </a:p>
          <a:p>
            <a:pPr marL="0" indent="0">
              <a:buNone/>
            </a:pPr>
            <a:r>
              <a:rPr lang="en-US" dirty="0"/>
              <a:t>	any rights or freedoms that have been recognized by the Royal 	Proclamation of October 7, 1763; and</a:t>
            </a:r>
          </a:p>
          <a:p>
            <a:pPr marL="0" indent="0">
              <a:buNone/>
            </a:pPr>
            <a:r>
              <a:rPr lang="en-US" dirty="0"/>
              <a:t>	any rights or freedoms that now exist by way of land claims 	agreements or may be so acquired.</a:t>
            </a:r>
            <a:endParaRPr lang="en-CA" dirty="0"/>
          </a:p>
        </p:txBody>
      </p:sp>
    </p:spTree>
    <p:extLst>
      <p:ext uri="{BB962C8B-B14F-4D97-AF65-F5344CB8AC3E}">
        <p14:creationId xmlns:p14="http://schemas.microsoft.com/office/powerpoint/2010/main" val="39328838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67E74C5-5118-4B59-92C4-7059475CDEBA}"/>
              </a:ext>
            </a:extLst>
          </p:cNvPr>
          <p:cNvPicPr>
            <a:picLocks noChangeAspect="1"/>
          </p:cNvPicPr>
          <p:nvPr/>
        </p:nvPicPr>
        <p:blipFill>
          <a:blip r:embed="rId2"/>
          <a:stretch>
            <a:fillRect/>
          </a:stretch>
        </p:blipFill>
        <p:spPr>
          <a:xfrm>
            <a:off x="572322" y="1149579"/>
            <a:ext cx="10578096" cy="5590010"/>
          </a:xfrm>
          <a:prstGeom prst="rect">
            <a:avLst/>
          </a:prstGeom>
        </p:spPr>
      </p:pic>
      <p:sp>
        <p:nvSpPr>
          <p:cNvPr id="5" name="TextBox 4">
            <a:extLst>
              <a:ext uri="{FF2B5EF4-FFF2-40B4-BE49-F238E27FC236}">
                <a16:creationId xmlns:a16="http://schemas.microsoft.com/office/drawing/2014/main" id="{BB34638C-ECF5-4606-AE09-E5A12F384119}"/>
              </a:ext>
            </a:extLst>
          </p:cNvPr>
          <p:cNvSpPr txBox="1"/>
          <p:nvPr/>
        </p:nvSpPr>
        <p:spPr>
          <a:xfrm>
            <a:off x="1657761" y="532852"/>
            <a:ext cx="7209945" cy="707886"/>
          </a:xfrm>
          <a:prstGeom prst="rect">
            <a:avLst/>
          </a:prstGeom>
          <a:noFill/>
        </p:spPr>
        <p:txBody>
          <a:bodyPr wrap="square" rtlCol="0">
            <a:spAutoFit/>
          </a:bodyPr>
          <a:lstStyle/>
          <a:p>
            <a:r>
              <a:rPr lang="en-CA" sz="4000" dirty="0"/>
              <a:t>Equality vs Equity</a:t>
            </a:r>
          </a:p>
        </p:txBody>
      </p:sp>
    </p:spTree>
    <p:extLst>
      <p:ext uri="{BB962C8B-B14F-4D97-AF65-F5344CB8AC3E}">
        <p14:creationId xmlns:p14="http://schemas.microsoft.com/office/powerpoint/2010/main" val="256729532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583</Words>
  <Application>Microsoft Office PowerPoint</Application>
  <PresentationFormat>Widescreen</PresentationFormat>
  <Paragraphs>56</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Calibri Light</vt:lpstr>
      <vt:lpstr>Office Theme</vt:lpstr>
      <vt:lpstr>Democracy in Action Rights we have</vt:lpstr>
      <vt:lpstr>PowerPoint Presentation</vt:lpstr>
      <vt:lpstr>Rights</vt:lpstr>
      <vt:lpstr>Canadian Charter of Rights and Freedoms</vt:lpstr>
      <vt:lpstr>Individual rights</vt:lpstr>
      <vt:lpstr>Statements from the Charter.</vt:lpstr>
      <vt:lpstr>Collective rights</vt:lpstr>
      <vt:lpstr>Statements from the Charter of Rights and Freedoms</vt:lpstr>
      <vt:lpstr>PowerPoint Presentation</vt:lpstr>
      <vt:lpstr>Equality rights</vt:lpstr>
      <vt:lpstr>Statements from the Charter of Rights and Freedoms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Democracy in Action Rights we have</dc:title>
  <dc:creator>Matt Wagg</dc:creator>
  <cp:lastModifiedBy>Matt Wagg</cp:lastModifiedBy>
  <cp:revision>23</cp:revision>
  <dcterms:created xsi:type="dcterms:W3CDTF">2017-10-23T19:23:19Z</dcterms:created>
  <dcterms:modified xsi:type="dcterms:W3CDTF">2017-10-27T04:53:04Z</dcterms:modified>
</cp:coreProperties>
</file>