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p:scale>
          <a:sx n="111" d="100"/>
          <a:sy n="111" d="100"/>
        </p:scale>
        <p:origin x="40"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4/21/16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019095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83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747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823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4/21/16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881535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73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344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375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773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4/21/16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112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4/21/16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9001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4/21/16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801977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unpaperairplanes.com/plane_download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Paper Airplanes</a:t>
            </a:r>
            <a:endParaRPr lang="en-US" dirty="0"/>
          </a:p>
        </p:txBody>
      </p:sp>
      <p:sp>
        <p:nvSpPr>
          <p:cNvPr id="3" name="Subtitle 2"/>
          <p:cNvSpPr>
            <a:spLocks noGrp="1"/>
          </p:cNvSpPr>
          <p:nvPr>
            <p:ph type="subTitle" idx="1"/>
          </p:nvPr>
        </p:nvSpPr>
        <p:spPr/>
        <p:txBody>
          <a:bodyPr/>
          <a:lstStyle/>
          <a:p>
            <a:r>
              <a:rPr lang="en-US" dirty="0" smtClean="0"/>
              <a:t>Scientific Method</a:t>
            </a:r>
            <a:endParaRPr lang="en-US" dirty="0"/>
          </a:p>
        </p:txBody>
      </p:sp>
    </p:spTree>
    <p:extLst>
      <p:ext uri="{BB962C8B-B14F-4D97-AF65-F5344CB8AC3E}">
        <p14:creationId xmlns:p14="http://schemas.microsoft.com/office/powerpoint/2010/main" val="171078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are ready to begin!!!</a:t>
            </a:r>
            <a:endParaRPr lang="en-US" dirty="0"/>
          </a:p>
        </p:txBody>
      </p:sp>
      <p:sp>
        <p:nvSpPr>
          <p:cNvPr id="3" name="Content Placeholder 2"/>
          <p:cNvSpPr>
            <a:spLocks noGrp="1"/>
          </p:cNvSpPr>
          <p:nvPr>
            <p:ph idx="1"/>
          </p:nvPr>
        </p:nvSpPr>
        <p:spPr/>
        <p:txBody>
          <a:bodyPr/>
          <a:lstStyle/>
          <a:p>
            <a:r>
              <a:rPr lang="en-US" dirty="0"/>
              <a:t>You will be using the </a:t>
            </a:r>
            <a:r>
              <a:rPr lang="en-US" dirty="0" smtClean="0"/>
              <a:t>website(s) </a:t>
            </a:r>
            <a:r>
              <a:rPr lang="en-US" dirty="0" smtClean="0">
                <a:hlinkClick r:id="rId2"/>
              </a:rPr>
              <a:t>http</a:t>
            </a:r>
            <a:r>
              <a:rPr lang="en-US" dirty="0">
                <a:hlinkClick r:id="rId2"/>
              </a:rPr>
              <a:t>://</a:t>
            </a:r>
            <a:r>
              <a:rPr lang="en-US" dirty="0" smtClean="0">
                <a:hlinkClick r:id="rId2"/>
              </a:rPr>
              <a:t>funpaperairplanes.com/plane_downloads.html</a:t>
            </a:r>
            <a:r>
              <a:rPr lang="en-US" dirty="0"/>
              <a:t> </a:t>
            </a:r>
            <a:r>
              <a:rPr lang="en-US" dirty="0" smtClean="0"/>
              <a:t>or http://</a:t>
            </a:r>
            <a:r>
              <a:rPr lang="en-US" dirty="0" err="1" smtClean="0"/>
              <a:t>www.amazingpaperairplanes.com</a:t>
            </a:r>
            <a:r>
              <a:rPr lang="en-US" dirty="0" smtClean="0"/>
              <a:t>/</a:t>
            </a:r>
            <a:r>
              <a:rPr lang="en-US" dirty="0" err="1" smtClean="0"/>
              <a:t>Simple.html</a:t>
            </a:r>
            <a:r>
              <a:rPr lang="en-US" dirty="0" smtClean="0"/>
              <a:t> </a:t>
            </a:r>
            <a:endParaRPr lang="en-US" dirty="0"/>
          </a:p>
          <a:p>
            <a:pPr lvl="1"/>
            <a:r>
              <a:rPr lang="en-US" dirty="0" smtClean="0"/>
              <a:t>to help you choose your airplane design (make sure to read the flying tips)</a:t>
            </a:r>
          </a:p>
          <a:p>
            <a:r>
              <a:rPr lang="en-US" dirty="0" smtClean="0"/>
              <a:t>After you have created your Scientific Method with your partner or on your own, you are ready to begin</a:t>
            </a:r>
          </a:p>
          <a:p>
            <a:r>
              <a:rPr lang="en-US" dirty="0" smtClean="0"/>
              <a:t>You and your partner will be responsible to each hand in a ’Final Copy’ of your scientific method – either typed up or written neatly </a:t>
            </a:r>
          </a:p>
          <a:p>
            <a:r>
              <a:rPr lang="en-US" smtClean="0"/>
              <a:t>Have fun and begin!</a:t>
            </a:r>
            <a:endParaRPr lang="en-US" dirty="0"/>
          </a:p>
        </p:txBody>
      </p:sp>
    </p:spTree>
    <p:extLst>
      <p:ext uri="{BB962C8B-B14F-4D97-AF65-F5344CB8AC3E}">
        <p14:creationId xmlns:p14="http://schemas.microsoft.com/office/powerpoint/2010/main" val="748421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inquiry</a:t>
            </a:r>
            <a:endParaRPr lang="en-US" dirty="0"/>
          </a:p>
        </p:txBody>
      </p:sp>
      <p:sp>
        <p:nvSpPr>
          <p:cNvPr id="3" name="Content Placeholder 2"/>
          <p:cNvSpPr>
            <a:spLocks noGrp="1"/>
          </p:cNvSpPr>
          <p:nvPr>
            <p:ph idx="1"/>
          </p:nvPr>
        </p:nvSpPr>
        <p:spPr/>
        <p:txBody>
          <a:bodyPr/>
          <a:lstStyle/>
          <a:p>
            <a:r>
              <a:rPr lang="en-US" dirty="0">
                <a:effectLst/>
              </a:rPr>
              <a:t>Scientific Inquiry refers to the many different ways in which scientists investigate the world. Scientific investigations are done to answer questions and solve problems. Many times investigations are said to follow a Scientific </a:t>
            </a:r>
            <a:r>
              <a:rPr lang="en-US" dirty="0" smtClean="0">
                <a:effectLst/>
              </a:rPr>
              <a:t>Method (as followed in our notes)</a:t>
            </a:r>
            <a:endParaRPr lang="en-US" dirty="0"/>
          </a:p>
        </p:txBody>
      </p:sp>
    </p:spTree>
    <p:extLst>
      <p:ext uri="{BB962C8B-B14F-4D97-AF65-F5344CB8AC3E}">
        <p14:creationId xmlns:p14="http://schemas.microsoft.com/office/powerpoint/2010/main" val="932619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Part 1: Identify and State the Question or Problem</a:t>
            </a:r>
            <a:r>
              <a:rPr lang="en-US" dirty="0" smtClean="0">
                <a:effectLst/>
              </a:rPr>
              <a:t>.</a:t>
            </a:r>
            <a:r>
              <a:rPr lang="en-US" dirty="0"/>
              <a:t/>
            </a:r>
            <a:br>
              <a:rPr lang="en-US" dirty="0"/>
            </a:br>
            <a:endParaRPr lang="en-US" dirty="0"/>
          </a:p>
        </p:txBody>
      </p:sp>
      <p:sp>
        <p:nvSpPr>
          <p:cNvPr id="3" name="Content Placeholder 2"/>
          <p:cNvSpPr>
            <a:spLocks noGrp="1"/>
          </p:cNvSpPr>
          <p:nvPr>
            <p:ph idx="1"/>
          </p:nvPr>
        </p:nvSpPr>
        <p:spPr>
          <a:xfrm>
            <a:off x="1141413" y="2030392"/>
            <a:ext cx="9905998" cy="3124201"/>
          </a:xfrm>
        </p:spPr>
        <p:txBody>
          <a:bodyPr/>
          <a:lstStyle/>
          <a:p>
            <a:r>
              <a:rPr lang="en-US" dirty="0">
                <a:effectLst/>
              </a:rPr>
              <a:t>You want to know which paper airplane design is best. </a:t>
            </a:r>
            <a:endParaRPr lang="en-US" dirty="0" smtClean="0">
              <a:effectLst/>
            </a:endParaRPr>
          </a:p>
          <a:p>
            <a:r>
              <a:rPr lang="en-US" dirty="0" smtClean="0">
                <a:effectLst/>
              </a:rPr>
              <a:t>The first </a:t>
            </a:r>
            <a:r>
              <a:rPr lang="en-US" dirty="0">
                <a:effectLst/>
              </a:rPr>
              <a:t>thing you have to do is decide what best means</a:t>
            </a:r>
            <a:r>
              <a:rPr lang="en-US" dirty="0" smtClean="0">
                <a:effectLst/>
              </a:rPr>
              <a:t>.</a:t>
            </a:r>
          </a:p>
          <a:p>
            <a:r>
              <a:rPr lang="en-US" dirty="0" smtClean="0">
                <a:effectLst/>
              </a:rPr>
              <a:t> </a:t>
            </a:r>
            <a:r>
              <a:rPr lang="en-US" dirty="0">
                <a:effectLst/>
              </a:rPr>
              <a:t>This is called an operational definition – the definition you will use during the investigation. For this investigation, we will define </a:t>
            </a:r>
            <a:r>
              <a:rPr lang="en-US" u="sng" dirty="0">
                <a:effectLst/>
              </a:rPr>
              <a:t>best</a:t>
            </a:r>
            <a:r>
              <a:rPr lang="en-US" dirty="0">
                <a:effectLst/>
              </a:rPr>
              <a:t> as the plane that flies the farthest. </a:t>
            </a:r>
            <a:endParaRPr lang="en-US" dirty="0"/>
          </a:p>
          <a:p>
            <a:endParaRPr lang="en-US" dirty="0"/>
          </a:p>
        </p:txBody>
      </p:sp>
    </p:spTree>
    <p:extLst>
      <p:ext uri="{BB962C8B-B14F-4D97-AF65-F5344CB8AC3E}">
        <p14:creationId xmlns:p14="http://schemas.microsoft.com/office/powerpoint/2010/main" val="1673102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will be completing this scientific method with a partner (no groups of 3) or individually</a:t>
            </a:r>
            <a:endParaRPr lang="en-US" dirty="0"/>
          </a:p>
        </p:txBody>
      </p:sp>
      <p:sp>
        <p:nvSpPr>
          <p:cNvPr id="3" name="Content Placeholder 2"/>
          <p:cNvSpPr>
            <a:spLocks noGrp="1"/>
          </p:cNvSpPr>
          <p:nvPr>
            <p:ph idx="1"/>
          </p:nvPr>
        </p:nvSpPr>
        <p:spPr>
          <a:xfrm>
            <a:off x="1371600" y="2632275"/>
            <a:ext cx="9905998" cy="3124201"/>
          </a:xfrm>
        </p:spPr>
        <p:txBody>
          <a:bodyPr/>
          <a:lstStyle/>
          <a:p>
            <a:r>
              <a:rPr lang="en-US" dirty="0" smtClean="0">
                <a:effectLst/>
              </a:rPr>
              <a:t>You will need to decide with your partner what you want to test</a:t>
            </a:r>
          </a:p>
          <a:p>
            <a:r>
              <a:rPr lang="en-US" dirty="0" smtClean="0">
                <a:effectLst/>
              </a:rPr>
              <a:t>Then you will need to come up with your problem</a:t>
            </a:r>
          </a:p>
        </p:txBody>
      </p:sp>
    </p:spTree>
    <p:extLst>
      <p:ext uri="{BB962C8B-B14F-4D97-AF65-F5344CB8AC3E}">
        <p14:creationId xmlns:p14="http://schemas.microsoft.com/office/powerpoint/2010/main" val="800477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1141413" y="1879920"/>
            <a:ext cx="9905998" cy="3124201"/>
          </a:xfrm>
        </p:spPr>
        <p:txBody>
          <a:bodyPr/>
          <a:lstStyle/>
          <a:p>
            <a:r>
              <a:rPr lang="en-US" sz="2400" dirty="0">
                <a:effectLst/>
              </a:rPr>
              <a:t>State a hypothesis.</a:t>
            </a:r>
            <a:br>
              <a:rPr lang="en-US" sz="2400" dirty="0">
                <a:effectLst/>
              </a:rPr>
            </a:br>
            <a:r>
              <a:rPr lang="en-US" sz="2400" dirty="0">
                <a:effectLst/>
              </a:rPr>
              <a:t>Based on how we defined best and what you now know about paper </a:t>
            </a:r>
            <a:r>
              <a:rPr lang="en-US" sz="2400" dirty="0" smtClean="0">
                <a:effectLst/>
              </a:rPr>
              <a:t>airplanes</a:t>
            </a:r>
            <a:r>
              <a:rPr lang="en-US" sz="2400" dirty="0">
                <a:effectLst/>
              </a:rPr>
              <a:t>, write a hypothesis that states which type of paper airplane (that you are testing) will fly the greatest distance and why you think this. Use complete sentences. </a:t>
            </a:r>
            <a:endParaRPr lang="en-US" sz="2400" dirty="0"/>
          </a:p>
          <a:p>
            <a:endParaRPr lang="en-US" dirty="0"/>
          </a:p>
        </p:txBody>
      </p:sp>
    </p:spTree>
    <p:extLst>
      <p:ext uri="{BB962C8B-B14F-4D97-AF65-F5344CB8AC3E}">
        <p14:creationId xmlns:p14="http://schemas.microsoft.com/office/powerpoint/2010/main" val="248762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Writing your Procedure</a:t>
            </a:r>
            <a:endParaRPr lang="en-US" dirty="0"/>
          </a:p>
        </p:txBody>
      </p:sp>
      <p:sp>
        <p:nvSpPr>
          <p:cNvPr id="3" name="Content Placeholder 2"/>
          <p:cNvSpPr>
            <a:spLocks noGrp="1"/>
          </p:cNvSpPr>
          <p:nvPr>
            <p:ph idx="1"/>
          </p:nvPr>
        </p:nvSpPr>
        <p:spPr>
          <a:xfrm>
            <a:off x="1371600" y="1875099"/>
            <a:ext cx="9601200" cy="3992301"/>
          </a:xfrm>
        </p:spPr>
        <p:txBody>
          <a:bodyPr>
            <a:normAutofit fontScale="92500" lnSpcReduction="20000"/>
          </a:bodyPr>
          <a:lstStyle/>
          <a:p>
            <a:r>
              <a:rPr lang="en-US" dirty="0" smtClean="0">
                <a:effectLst/>
              </a:rPr>
              <a:t>When </a:t>
            </a:r>
            <a:r>
              <a:rPr lang="en-US" dirty="0">
                <a:effectLst/>
              </a:rPr>
              <a:t>you design an experiment, you must first pick one thing </a:t>
            </a:r>
            <a:r>
              <a:rPr lang="en-US" dirty="0" smtClean="0">
                <a:effectLst/>
              </a:rPr>
              <a:t>to test:</a:t>
            </a:r>
          </a:p>
          <a:p>
            <a:pPr lvl="1"/>
            <a:r>
              <a:rPr lang="en-US" dirty="0" smtClean="0">
                <a:effectLst/>
              </a:rPr>
              <a:t> </a:t>
            </a:r>
            <a:r>
              <a:rPr lang="en-US" dirty="0">
                <a:effectLst/>
              </a:rPr>
              <a:t>the length of the plane, the weight of the plane, the style of the plane, position of weights on the plane, and so on. This is called the Manipulated or Independent Variable – it is what you, the scientist will change or test. </a:t>
            </a:r>
            <a:endParaRPr lang="en-US" dirty="0" smtClean="0">
              <a:effectLst/>
            </a:endParaRPr>
          </a:p>
          <a:p>
            <a:pPr lvl="1"/>
            <a:r>
              <a:rPr lang="en-US" dirty="0" smtClean="0">
                <a:effectLst/>
              </a:rPr>
              <a:t>Everything </a:t>
            </a:r>
            <a:r>
              <a:rPr lang="en-US" dirty="0">
                <a:effectLst/>
              </a:rPr>
              <a:t>else that could possibly change, but doesn’t is called a Controlled Variable. Scientists control all the variables they can so that they can be sure that the results of the investigation are due to the change in the one variable that is tested. </a:t>
            </a:r>
            <a:endParaRPr lang="en-US" dirty="0"/>
          </a:p>
          <a:p>
            <a:r>
              <a:rPr lang="en-US" dirty="0">
                <a:effectLst/>
              </a:rPr>
              <a:t>You must decide what kind of data you will collect or what you will observe and measure. This is called the Responding or Dependent Variable. </a:t>
            </a:r>
            <a:endParaRPr lang="en-US" dirty="0"/>
          </a:p>
          <a:p>
            <a:r>
              <a:rPr lang="en-US" dirty="0">
                <a:effectLst/>
              </a:rPr>
              <a:t>You need to repeat the experiment several times. These are called Trials. Multiple trials help make sure that your data in consistent. If you only do an experiment one time, you might get some very unusual data for many reasons. Repeating the experiment allows you to be confident in your findings. </a:t>
            </a:r>
            <a:endParaRPr lang="en-US" dirty="0"/>
          </a:p>
          <a:p>
            <a:r>
              <a:rPr lang="en-US" dirty="0">
                <a:effectLst/>
              </a:rPr>
              <a:t>A list of Materials is needed so that other scientists can repeat your experiment. </a:t>
            </a:r>
            <a:endParaRPr lang="en-US" dirty="0"/>
          </a:p>
          <a:p>
            <a:endParaRPr lang="en-US" dirty="0"/>
          </a:p>
        </p:txBody>
      </p:sp>
    </p:spTree>
    <p:extLst>
      <p:ext uri="{BB962C8B-B14F-4D97-AF65-F5344CB8AC3E}">
        <p14:creationId xmlns:p14="http://schemas.microsoft.com/office/powerpoint/2010/main" val="962975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This is an example of what your procedure might look like.  Add </a:t>
            </a:r>
            <a:r>
              <a:rPr lang="en-US" sz="3200" dirty="0"/>
              <a:t>any extra steps needed for your investigation. </a:t>
            </a:r>
          </a:p>
        </p:txBody>
      </p:sp>
      <p:sp>
        <p:nvSpPr>
          <p:cNvPr id="3" name="Content Placeholder 2"/>
          <p:cNvSpPr>
            <a:spLocks noGrp="1"/>
          </p:cNvSpPr>
          <p:nvPr>
            <p:ph idx="1"/>
          </p:nvPr>
        </p:nvSpPr>
        <p:spPr>
          <a:xfrm>
            <a:off x="1371600" y="1805651"/>
            <a:ext cx="9601200" cy="4061749"/>
          </a:xfrm>
        </p:spPr>
        <p:txBody>
          <a:bodyPr>
            <a:normAutofit fontScale="92500" lnSpcReduction="20000"/>
          </a:bodyPr>
          <a:lstStyle/>
          <a:p>
            <a:pPr marL="0" indent="0">
              <a:lnSpc>
                <a:spcPct val="120000"/>
              </a:lnSpc>
              <a:buNone/>
            </a:pPr>
            <a:r>
              <a:rPr lang="en-US" dirty="0" smtClean="0"/>
              <a:t>1. Select </a:t>
            </a:r>
            <a:r>
              <a:rPr lang="en-US" dirty="0"/>
              <a:t>3 different paper airplanes.</a:t>
            </a:r>
            <a:br>
              <a:rPr lang="en-US" dirty="0"/>
            </a:br>
            <a:r>
              <a:rPr lang="en-US" dirty="0"/>
              <a:t>a. __________________________________ </a:t>
            </a:r>
            <a:endParaRPr lang="en-US" dirty="0" smtClean="0"/>
          </a:p>
          <a:p>
            <a:pPr marL="0" indent="0">
              <a:lnSpc>
                <a:spcPct val="120000"/>
              </a:lnSpc>
              <a:buNone/>
            </a:pPr>
            <a:r>
              <a:rPr lang="en-US" dirty="0" smtClean="0"/>
              <a:t>b</a:t>
            </a:r>
            <a:r>
              <a:rPr lang="en-US" dirty="0"/>
              <a:t>. __________________________________ </a:t>
            </a:r>
            <a:endParaRPr lang="en-US" dirty="0" smtClean="0"/>
          </a:p>
          <a:p>
            <a:pPr marL="0" indent="0">
              <a:lnSpc>
                <a:spcPct val="120000"/>
              </a:lnSpc>
              <a:buNone/>
            </a:pPr>
            <a:r>
              <a:rPr lang="en-US" dirty="0" smtClean="0"/>
              <a:t>c</a:t>
            </a:r>
            <a:r>
              <a:rPr lang="en-US" dirty="0"/>
              <a:t>. __________________________________ </a:t>
            </a:r>
          </a:p>
          <a:p>
            <a:pPr marL="0" indent="0">
              <a:lnSpc>
                <a:spcPct val="120000"/>
              </a:lnSpc>
              <a:buNone/>
            </a:pPr>
            <a:r>
              <a:rPr lang="en-US" dirty="0"/>
              <a:t>2. Pick a spot to launch the planes each time.</a:t>
            </a:r>
            <a:br>
              <a:rPr lang="en-US" dirty="0"/>
            </a:br>
            <a:r>
              <a:rPr lang="en-US" dirty="0"/>
              <a:t>3. Throw the first </a:t>
            </a:r>
            <a:r>
              <a:rPr lang="en-US" dirty="0" smtClean="0"/>
              <a:t>airplane and measure the distance it flies.  Record </a:t>
            </a:r>
            <a:r>
              <a:rPr lang="en-US" dirty="0"/>
              <a:t>the </a:t>
            </a:r>
            <a:r>
              <a:rPr lang="en-US" dirty="0" smtClean="0"/>
              <a:t>data.</a:t>
            </a:r>
            <a:r>
              <a:rPr lang="en-US" dirty="0"/>
              <a:t> </a:t>
            </a:r>
            <a:r>
              <a:rPr lang="en-US" dirty="0" smtClean="0"/>
              <a:t> Repeat </a:t>
            </a:r>
            <a:r>
              <a:rPr lang="en-US" dirty="0"/>
              <a:t>4 more times.</a:t>
            </a:r>
            <a:br>
              <a:rPr lang="en-US" dirty="0"/>
            </a:br>
            <a:r>
              <a:rPr lang="en-US" dirty="0" smtClean="0"/>
              <a:t>4. </a:t>
            </a:r>
            <a:r>
              <a:rPr lang="en-US" dirty="0"/>
              <a:t>Throw the second </a:t>
            </a:r>
            <a:r>
              <a:rPr lang="en-US" dirty="0" smtClean="0"/>
              <a:t>airplane </a:t>
            </a:r>
            <a:r>
              <a:rPr lang="en-US" dirty="0"/>
              <a:t>and measure the distance it </a:t>
            </a:r>
            <a:r>
              <a:rPr lang="en-US" dirty="0" smtClean="0"/>
              <a:t>flies.  Record </a:t>
            </a:r>
            <a:r>
              <a:rPr lang="en-US" dirty="0"/>
              <a:t>the data.  Repeat 4 more times</a:t>
            </a:r>
            <a:r>
              <a:rPr lang="en-US" dirty="0" smtClean="0"/>
              <a:t>.</a:t>
            </a:r>
            <a:r>
              <a:rPr lang="en-US" dirty="0"/>
              <a:t/>
            </a:r>
            <a:br>
              <a:rPr lang="en-US" dirty="0"/>
            </a:br>
            <a:r>
              <a:rPr lang="en-US" dirty="0" smtClean="0"/>
              <a:t>5. Throw </a:t>
            </a:r>
            <a:r>
              <a:rPr lang="en-US" dirty="0"/>
              <a:t>the third </a:t>
            </a:r>
            <a:r>
              <a:rPr lang="en-US" dirty="0" smtClean="0"/>
              <a:t>airplane </a:t>
            </a:r>
            <a:r>
              <a:rPr lang="en-US" dirty="0"/>
              <a:t>and measure the distance it </a:t>
            </a:r>
            <a:r>
              <a:rPr lang="en-US" dirty="0" smtClean="0"/>
              <a:t>flies.  Record </a:t>
            </a:r>
            <a:r>
              <a:rPr lang="en-US" dirty="0"/>
              <a:t>the data.  Repeat 4 more times.</a:t>
            </a:r>
            <a:br>
              <a:rPr lang="en-US" dirty="0"/>
            </a:br>
            <a:endParaRPr lang="en-US" dirty="0"/>
          </a:p>
        </p:txBody>
      </p:sp>
    </p:spTree>
    <p:extLst>
      <p:ext uri="{BB962C8B-B14F-4D97-AF65-F5344CB8AC3E}">
        <p14:creationId xmlns:p14="http://schemas.microsoft.com/office/powerpoint/2010/main" val="1044652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8638" y="587331"/>
            <a:ext cx="7477245" cy="5923678"/>
          </a:xfrm>
        </p:spPr>
      </p:pic>
    </p:spTree>
    <p:extLst>
      <p:ext uri="{BB962C8B-B14F-4D97-AF65-F5344CB8AC3E}">
        <p14:creationId xmlns:p14="http://schemas.microsoft.com/office/powerpoint/2010/main" val="1000786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Conclusion</a:t>
            </a:r>
            <a:endParaRPr lang="en-US" dirty="0"/>
          </a:p>
        </p:txBody>
      </p:sp>
      <p:sp>
        <p:nvSpPr>
          <p:cNvPr id="3" name="Content Placeholder 2"/>
          <p:cNvSpPr>
            <a:spLocks noGrp="1"/>
          </p:cNvSpPr>
          <p:nvPr>
            <p:ph idx="1"/>
          </p:nvPr>
        </p:nvSpPr>
        <p:spPr/>
        <p:txBody>
          <a:bodyPr/>
          <a:lstStyle/>
          <a:p>
            <a:r>
              <a:rPr lang="en-US" dirty="0"/>
              <a:t>A conclusion is a discussion of the data. The data is described </a:t>
            </a:r>
            <a:r>
              <a:rPr lang="en-US" dirty="0" smtClean="0"/>
              <a:t>and </a:t>
            </a:r>
            <a:r>
              <a:rPr lang="en-US" dirty="0"/>
              <a:t>explained and the hypothesis is accepted or rejected. A hypothesis is never “right” or “wrong” – it is either supported by the data or it is not supported by the data. </a:t>
            </a:r>
          </a:p>
          <a:p>
            <a:r>
              <a:rPr lang="en-US" dirty="0"/>
              <a:t>The conclusion also discusses the usefulness of the results (why was the investigation practical?), how the investigation can be improved, and other questions raised during the investigation. </a:t>
            </a:r>
          </a:p>
        </p:txBody>
      </p:sp>
    </p:spTree>
    <p:extLst>
      <p:ext uri="{BB962C8B-B14F-4D97-AF65-F5344CB8AC3E}">
        <p14:creationId xmlns:p14="http://schemas.microsoft.com/office/powerpoint/2010/main" val="705807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29</TotalTime>
  <Words>580</Words>
  <Application>Microsoft Macintosh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Franklin Gothic Book</vt:lpstr>
      <vt:lpstr>Crop</vt:lpstr>
      <vt:lpstr>Paper Airplanes</vt:lpstr>
      <vt:lpstr>Scientific inquiry</vt:lpstr>
      <vt:lpstr>Part 1: Identify and State the Question or Problem. </vt:lpstr>
      <vt:lpstr>You will be completing this scientific method with a partner (no groups of 3) or individually</vt:lpstr>
      <vt:lpstr>Hypothesis</vt:lpstr>
      <vt:lpstr>Writing your Procedure</vt:lpstr>
      <vt:lpstr>This is an example of what your procedure might look like.  Add any extra steps needed for your investigation. </vt:lpstr>
      <vt:lpstr>PowerPoint Presentation</vt:lpstr>
      <vt:lpstr>Make your Conclusion</vt:lpstr>
      <vt:lpstr>Now you are ready to begin!!!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Airplanes</dc:title>
  <dc:creator>Ciezki, Amy</dc:creator>
  <cp:lastModifiedBy>Ciezki, Amy</cp:lastModifiedBy>
  <cp:revision>6</cp:revision>
  <dcterms:created xsi:type="dcterms:W3CDTF">2016-04-21T00:18:41Z</dcterms:created>
  <dcterms:modified xsi:type="dcterms:W3CDTF">2016-04-21T16:13:46Z</dcterms:modified>
</cp:coreProperties>
</file>