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85"/>
    <p:restoredTop sz="94643"/>
  </p:normalViewPr>
  <p:slideViewPr>
    <p:cSldViewPr snapToGrid="0" snapToObjects="1">
      <p:cViewPr varScale="1">
        <p:scale>
          <a:sx n="37" d="100"/>
          <a:sy n="37" d="100"/>
        </p:scale>
        <p:origin x="208"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AA8C4-5F55-284B-93D6-173FDB567AB3}" type="datetimeFigureOut">
              <a:rPr lang="en-US" smtClean="0"/>
              <a:t>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220E-9B5D-F241-ACDF-085994E78B82}" type="slidenum">
              <a:rPr lang="en-US" smtClean="0"/>
              <a:t>‹#›</a:t>
            </a:fld>
            <a:endParaRPr lang="en-US"/>
          </a:p>
        </p:txBody>
      </p:sp>
    </p:spTree>
    <p:extLst>
      <p:ext uri="{BB962C8B-B14F-4D97-AF65-F5344CB8AC3E}">
        <p14:creationId xmlns:p14="http://schemas.microsoft.com/office/powerpoint/2010/main" val="213633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11/6/17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11/6/17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02482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 Id="rId3" Type="http://schemas.openxmlformats.org/officeDocument/2006/relationships/image" Target="../media/image8.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Tree Cookies</a:t>
            </a:r>
            <a:endParaRPr lang="en-US" dirty="0"/>
          </a:p>
        </p:txBody>
      </p:sp>
      <p:sp>
        <p:nvSpPr>
          <p:cNvPr id="3" name="Subtitle 2"/>
          <p:cNvSpPr>
            <a:spLocks noGrp="1"/>
          </p:cNvSpPr>
          <p:nvPr>
            <p:ph type="subTitle" idx="1"/>
          </p:nvPr>
        </p:nvSpPr>
        <p:spPr/>
        <p:txBody>
          <a:bodyPr/>
          <a:lstStyle/>
          <a:p>
            <a:r>
              <a:rPr lang="en-US" dirty="0" smtClean="0"/>
              <a:t>Grade 6 </a:t>
            </a:r>
            <a:r>
              <a:rPr lang="mr-IN" dirty="0" smtClean="0"/>
              <a:t>–</a:t>
            </a:r>
            <a:r>
              <a:rPr lang="en-US" dirty="0" smtClean="0"/>
              <a:t> Trees and Forests</a:t>
            </a:r>
            <a:endParaRPr lang="en-US" dirty="0"/>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72F6A24-139E-4EB5-86D2-431F42EF85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3963AE85-BE5D-4975-BACF-DDDCC9C2ACD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xmlns="" id="{1E7751F0-16BF-4A9D-B778-5D46B92B4470}"/>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xmlns="" id="{1D755924-121A-47AA-8613-995D4108BCDB}"/>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xmlns="" id="{B4D2AFDA-19BE-4455-830E-1541E5D7BAE6}"/>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xmlns="" id="{0FB15EBF-E414-4E00-87E7-700A78A60F6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xmlns="" id="{36BE37AC-AD36-4C42-9B8C-C5500F4E7C6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xmlns="" id="{C9DA5B05-DD14-4860-AC45-02A8D2EE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a:srcRect r="-2" b="463"/>
          <a:stretch/>
        </p:blipFill>
        <p:spPr>
          <a:xfrm>
            <a:off x="1412683" y="1410208"/>
            <a:ext cx="3876801" cy="3858780"/>
          </a:xfrm>
          <a:prstGeom prst="rect">
            <a:avLst/>
          </a:prstGeom>
        </p:spPr>
      </p:pic>
      <p:sp>
        <p:nvSpPr>
          <p:cNvPr id="2" name="Title 1"/>
          <p:cNvSpPr>
            <a:spLocks noGrp="1"/>
          </p:cNvSpPr>
          <p:nvPr>
            <p:ph type="title"/>
          </p:nvPr>
        </p:nvSpPr>
        <p:spPr>
          <a:xfrm>
            <a:off x="6094412" y="982132"/>
            <a:ext cx="4802185" cy="1303867"/>
          </a:xfrm>
        </p:spPr>
        <p:txBody>
          <a:bodyPr>
            <a:normAutofit fontScale="90000"/>
          </a:bodyPr>
          <a:lstStyle/>
          <a:p>
            <a:r>
              <a:rPr lang="en-US" dirty="0" smtClean="0"/>
              <a:t>Broken or Dead Branch</a:t>
            </a:r>
            <a:endParaRPr lang="en-US" dirty="0"/>
          </a:p>
        </p:txBody>
      </p:sp>
      <p:sp>
        <p:nvSpPr>
          <p:cNvPr id="3" name="Content Placeholder 2"/>
          <p:cNvSpPr>
            <a:spLocks noGrp="1"/>
          </p:cNvSpPr>
          <p:nvPr>
            <p:ph idx="1"/>
          </p:nvPr>
        </p:nvSpPr>
        <p:spPr>
          <a:xfrm>
            <a:off x="6094412" y="2556932"/>
            <a:ext cx="5022406" cy="3691468"/>
          </a:xfrm>
        </p:spPr>
        <p:txBody>
          <a:bodyPr>
            <a:normAutofit/>
          </a:bodyPr>
          <a:lstStyle/>
          <a:p>
            <a:r>
              <a:rPr lang="en-US" dirty="0"/>
              <a:t>Sometimes, a scar is left where a branch breaks off or dies. The scar goes across several years of growth as the tree tries to build new growth rings around it. This scar is different from a fire scar, which occurs only in one year.</a:t>
            </a:r>
          </a:p>
        </p:txBody>
      </p:sp>
    </p:spTree>
    <p:extLst>
      <p:ext uri="{BB962C8B-B14F-4D97-AF65-F5344CB8AC3E}">
        <p14:creationId xmlns:p14="http://schemas.microsoft.com/office/powerpoint/2010/main" val="1047091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75E66D3F-14EA-4BCD-819B-EEF581746B8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D49D3EDE-CC3B-4573-A04B-26F32F1B2E7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xmlns="" id="{700D0D4B-CC81-434D-B595-71AA691923BC}"/>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xmlns="" id="{B8047919-8C66-4EF3-9979-FB7112EB66A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xmlns="" id="{C00195C4-7BCF-469C-A003-AC2F0D2F9109}"/>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xmlns="" id="{CEE82425-33CD-4CF1-9623-91BECE687F65}"/>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0" name="Straight Connector 19">
            <a:extLst>
              <a:ext uri="{FF2B5EF4-FFF2-40B4-BE49-F238E27FC236}">
                <a16:creationId xmlns:a16="http://schemas.microsoft.com/office/drawing/2014/main" xmlns="" id="{A456CE10-0EE3-4503-ACF3-1D53A6FDBB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xmlns="" id="{DD5289D1-D3B7-4C53-823E-280A79C02E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ChangeAspect="1"/>
          </p:cNvPicPr>
          <p:nvPr/>
        </p:nvPicPr>
        <p:blipFill>
          <a:blip r:embed="rId5"/>
          <a:stretch>
            <a:fillRect/>
          </a:stretch>
        </p:blipFill>
        <p:spPr>
          <a:xfrm>
            <a:off x="1502931" y="1410208"/>
            <a:ext cx="3696305" cy="3858780"/>
          </a:xfrm>
          <a:prstGeom prst="rect">
            <a:avLst/>
          </a:prstGeom>
        </p:spPr>
      </p:pic>
      <p:sp>
        <p:nvSpPr>
          <p:cNvPr id="2" name="Title 1"/>
          <p:cNvSpPr>
            <a:spLocks noGrp="1"/>
          </p:cNvSpPr>
          <p:nvPr>
            <p:ph type="title"/>
          </p:nvPr>
        </p:nvSpPr>
        <p:spPr>
          <a:xfrm>
            <a:off x="6094412" y="982132"/>
            <a:ext cx="4802185" cy="1303867"/>
          </a:xfrm>
        </p:spPr>
        <p:txBody>
          <a:bodyPr>
            <a:normAutofit/>
          </a:bodyPr>
          <a:lstStyle/>
          <a:p>
            <a:pPr>
              <a:lnSpc>
                <a:spcPct val="90000"/>
              </a:lnSpc>
            </a:pPr>
            <a:r>
              <a:rPr lang="en-US" sz="3200" dirty="0" smtClean="0">
                <a:solidFill>
                  <a:srgbClr val="262626"/>
                </a:solidFill>
              </a:rPr>
              <a:t>Coniferous Trees</a:t>
            </a:r>
            <a:endParaRPr lang="en-US" sz="3200" dirty="0">
              <a:solidFill>
                <a:srgbClr val="262626"/>
              </a:solidFill>
            </a:endParaRPr>
          </a:p>
        </p:txBody>
      </p:sp>
      <p:sp>
        <p:nvSpPr>
          <p:cNvPr id="9" name="Content Placeholder 8"/>
          <p:cNvSpPr>
            <a:spLocks noGrp="1"/>
          </p:cNvSpPr>
          <p:nvPr>
            <p:ph idx="1"/>
          </p:nvPr>
        </p:nvSpPr>
        <p:spPr>
          <a:xfrm>
            <a:off x="6094412" y="2556932"/>
            <a:ext cx="4802184" cy="3318936"/>
          </a:xfrm>
        </p:spPr>
        <p:txBody>
          <a:bodyPr>
            <a:normAutofit/>
          </a:bodyPr>
          <a:lstStyle/>
          <a:p>
            <a:r>
              <a:rPr lang="en-US" dirty="0"/>
              <a:t>The branches of some evergreens, such as white spruce, are arranged in groups or </a:t>
            </a:r>
            <a:r>
              <a:rPr lang="en-US" b="1" dirty="0"/>
              <a:t>whorls</a:t>
            </a:r>
            <a:r>
              <a:rPr lang="en-US" dirty="0"/>
              <a:t> around the trunk of the tree. The number of whorls can give the age of the tree.</a:t>
            </a:r>
            <a:endParaRPr lang="en-US" dirty="0">
              <a:solidFill>
                <a:srgbClr val="262626"/>
              </a:solidFill>
            </a:endParaRPr>
          </a:p>
        </p:txBody>
      </p:sp>
    </p:spTree>
    <p:extLst>
      <p:ext uri="{BB962C8B-B14F-4D97-AF65-F5344CB8AC3E}">
        <p14:creationId xmlns:p14="http://schemas.microsoft.com/office/powerpoint/2010/main" val="2346152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2AC0F86-9A78-4E84-A4B4-ADB8B2629A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4AF78B9E-8BE2-4706-9377-A05FA25ABAB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xmlns="" id="{32CDFDE2-4DB3-4623-BA21-187D1B710FB9}"/>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xmlns="" id="{ED74B2AA-1443-4E9B-8462-F7F5B852590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xmlns="" id="{9BB652B6-7300-49EC-9422-EF5342492AF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xmlns="" id="{D0909587-01DE-424D-A15F-DAA28CF2CD3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xmlns="" id="{0E5D0023-B23E-4823-8D72-B07FFF8CAE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xmlns="" id="{69A54E25-1C05-48E5-A5CC-3778C1D363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a:srcRect l="5210" r="1" b="1"/>
          <a:stretch/>
        </p:blipFill>
        <p:spPr>
          <a:xfrm>
            <a:off x="1412683" y="1410208"/>
            <a:ext cx="5278777" cy="3858780"/>
          </a:xfrm>
          <a:prstGeom prst="rect">
            <a:avLst/>
          </a:prstGeom>
        </p:spPr>
      </p:pic>
      <p:sp>
        <p:nvSpPr>
          <p:cNvPr id="2" name="Title 1"/>
          <p:cNvSpPr>
            <a:spLocks noGrp="1"/>
          </p:cNvSpPr>
          <p:nvPr>
            <p:ph type="title"/>
          </p:nvPr>
        </p:nvSpPr>
        <p:spPr>
          <a:xfrm>
            <a:off x="7535825" y="982132"/>
            <a:ext cx="3360772" cy="1303867"/>
          </a:xfrm>
        </p:spPr>
        <p:txBody>
          <a:bodyPr>
            <a:normAutofit/>
          </a:bodyPr>
          <a:lstStyle/>
          <a:p>
            <a:pPr>
              <a:lnSpc>
                <a:spcPct val="90000"/>
              </a:lnSpc>
            </a:pPr>
            <a:r>
              <a:rPr lang="en-US" sz="3100" b="1" dirty="0"/>
              <a:t>Dendrochronology</a:t>
            </a:r>
            <a:endParaRPr lang="en-US" sz="3100" dirty="0"/>
          </a:p>
        </p:txBody>
      </p:sp>
      <p:sp>
        <p:nvSpPr>
          <p:cNvPr id="3" name="Content Placeholder 2"/>
          <p:cNvSpPr>
            <a:spLocks noGrp="1"/>
          </p:cNvSpPr>
          <p:nvPr>
            <p:ph idx="1"/>
          </p:nvPr>
        </p:nvSpPr>
        <p:spPr>
          <a:xfrm>
            <a:off x="7535824" y="2556932"/>
            <a:ext cx="3360771" cy="3318936"/>
          </a:xfrm>
        </p:spPr>
        <p:txBody>
          <a:bodyPr>
            <a:normAutofit/>
          </a:bodyPr>
          <a:lstStyle/>
          <a:p>
            <a:r>
              <a:rPr lang="en-US" sz="2200" dirty="0"/>
              <a:t>Scientists study tree cross sections or discs, sometimes called “tree cookies,” in order to learn about the past of individual trees. </a:t>
            </a:r>
            <a:r>
              <a:rPr lang="en-US" sz="2200" u="sng" dirty="0"/>
              <a:t>The study of tree rings to learn the history of the tree is called </a:t>
            </a:r>
            <a:r>
              <a:rPr lang="en-US" sz="2200" b="1" u="sng" dirty="0"/>
              <a:t>dendrochronology</a:t>
            </a:r>
            <a:endParaRPr lang="en-US" sz="2200" u="sng" dirty="0"/>
          </a:p>
        </p:txBody>
      </p:sp>
    </p:spTree>
    <p:extLst>
      <p:ext uri="{BB962C8B-B14F-4D97-AF65-F5344CB8AC3E}">
        <p14:creationId xmlns:p14="http://schemas.microsoft.com/office/powerpoint/2010/main" val="2310435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8785" r="843" b="1"/>
          <a:stretch/>
        </p:blipFill>
        <p:spPr>
          <a:xfrm>
            <a:off x="1338666" y="1410208"/>
            <a:ext cx="3876801" cy="3858780"/>
          </a:xfrm>
          <a:prstGeom prst="rect">
            <a:avLst/>
          </a:prstGeom>
        </p:spPr>
      </p:pic>
      <p:sp>
        <p:nvSpPr>
          <p:cNvPr id="6" name="Title 5"/>
          <p:cNvSpPr>
            <a:spLocks noGrp="1"/>
          </p:cNvSpPr>
          <p:nvPr>
            <p:ph type="title"/>
          </p:nvPr>
        </p:nvSpPr>
        <p:spPr>
          <a:xfrm>
            <a:off x="6294173" y="38608"/>
            <a:ext cx="3718455" cy="1371600"/>
          </a:xfrm>
        </p:spPr>
        <p:txBody>
          <a:bodyPr/>
          <a:lstStyle/>
          <a:p>
            <a:r>
              <a:rPr lang="en-US" smtClean="0"/>
              <a:t>Age of the Tree</a:t>
            </a:r>
            <a:endParaRPr lang="en-US"/>
          </a:p>
        </p:txBody>
      </p:sp>
      <p:sp>
        <p:nvSpPr>
          <p:cNvPr id="3" name="Content Placeholder 2"/>
          <p:cNvSpPr>
            <a:spLocks noGrp="1"/>
          </p:cNvSpPr>
          <p:nvPr>
            <p:ph idx="1"/>
          </p:nvPr>
        </p:nvSpPr>
        <p:spPr/>
        <p:txBody>
          <a:bodyPr>
            <a:normAutofit/>
          </a:bodyPr>
          <a:lstStyle/>
          <a:p>
            <a:pPr>
              <a:lnSpc>
                <a:spcPct val="90000"/>
              </a:lnSpc>
            </a:pPr>
            <a:r>
              <a:rPr lang="en-US" sz="1600" dirty="0"/>
              <a:t>The study of growth rings can tell scientists the age of the tree. </a:t>
            </a:r>
          </a:p>
          <a:p>
            <a:pPr>
              <a:lnSpc>
                <a:spcPct val="90000"/>
              </a:lnSpc>
            </a:pPr>
            <a:r>
              <a:rPr lang="en-US" sz="1600" dirty="0"/>
              <a:t>Trees form new wood in the spring and summer only. Springwood is lighter in </a:t>
            </a:r>
            <a:r>
              <a:rPr lang="en-US" sz="1600" dirty="0" err="1"/>
              <a:t>colour</a:t>
            </a:r>
            <a:r>
              <a:rPr lang="en-US" sz="1600" dirty="0"/>
              <a:t> than summerwood. </a:t>
            </a:r>
          </a:p>
          <a:p>
            <a:pPr>
              <a:lnSpc>
                <a:spcPct val="90000"/>
              </a:lnSpc>
            </a:pPr>
            <a:r>
              <a:rPr lang="en-US" sz="1600" dirty="0"/>
              <a:t>One year’s growth shows up as a combination of light (spring growth) and dark (summer growth) rings together. They are called annual rings. </a:t>
            </a:r>
          </a:p>
          <a:p>
            <a:pPr>
              <a:lnSpc>
                <a:spcPct val="90000"/>
              </a:lnSpc>
            </a:pPr>
            <a:r>
              <a:rPr lang="en-US" sz="1600" dirty="0"/>
              <a:t>The </a:t>
            </a:r>
            <a:r>
              <a:rPr lang="en-US" sz="1600" dirty="0" err="1"/>
              <a:t>centre</a:t>
            </a:r>
            <a:r>
              <a:rPr lang="en-US" sz="1600" dirty="0"/>
              <a:t> of the tree cookie shows the first year of the tree’s growth. </a:t>
            </a:r>
          </a:p>
          <a:p>
            <a:pPr>
              <a:lnSpc>
                <a:spcPct val="90000"/>
              </a:lnSpc>
            </a:pPr>
            <a:r>
              <a:rPr lang="en-US" sz="1600" dirty="0"/>
              <a:t>You can find the age of the tree by counting either the light or dark rings. </a:t>
            </a:r>
          </a:p>
          <a:p>
            <a:pPr>
              <a:lnSpc>
                <a:spcPct val="90000"/>
              </a:lnSpc>
            </a:pPr>
            <a:r>
              <a:rPr lang="en-US" sz="1600" dirty="0"/>
              <a:t>Dark rings are easier to see, so these are usually the ones counted. Start from the first dark ring at the </a:t>
            </a:r>
            <a:r>
              <a:rPr lang="en-US" sz="1600" dirty="0" err="1"/>
              <a:t>centre</a:t>
            </a:r>
            <a:r>
              <a:rPr lang="en-US" sz="1600" dirty="0"/>
              <a:t> of the tree, and count the rings outward toward the outer bark</a:t>
            </a:r>
            <a:r>
              <a:rPr lang="en-US" sz="1600" dirty="0" smtClean="0"/>
              <a:t>.</a:t>
            </a:r>
            <a:endParaRPr lang="en-US" sz="1600" dirty="0"/>
          </a:p>
        </p:txBody>
      </p:sp>
      <p:sp>
        <p:nvSpPr>
          <p:cNvPr id="4" name="TextBox 3"/>
          <p:cNvSpPr txBox="1"/>
          <p:nvPr/>
        </p:nvSpPr>
        <p:spPr>
          <a:xfrm>
            <a:off x="8263467" y="15917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2912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sp>
        <p:nvSpPr>
          <p:cNvPr id="3" name="Content Placeholder 2"/>
          <p:cNvSpPr>
            <a:spLocks noGrp="1"/>
          </p:cNvSpPr>
          <p:nvPr>
            <p:ph idx="1"/>
          </p:nvPr>
        </p:nvSpPr>
        <p:spPr>
          <a:xfrm>
            <a:off x="1295401" y="2556932"/>
            <a:ext cx="9601196" cy="3786718"/>
          </a:xfrm>
        </p:spPr>
        <p:txBody>
          <a:bodyPr>
            <a:normAutofit/>
          </a:bodyPr>
          <a:lstStyle/>
          <a:p>
            <a:r>
              <a:rPr lang="en-US" dirty="0"/>
              <a:t>The study of tree cookies can tell people the history of the area surrounding the tree. </a:t>
            </a:r>
            <a:endParaRPr lang="en-US" dirty="0" smtClean="0"/>
          </a:p>
          <a:p>
            <a:r>
              <a:rPr lang="en-US" dirty="0" smtClean="0"/>
              <a:t>Growth</a:t>
            </a:r>
            <a:r>
              <a:rPr lang="en-US" dirty="0"/>
              <a:t> rings can be different widths, depending on each year’s growing season. </a:t>
            </a:r>
            <a:endParaRPr lang="en-US" dirty="0" smtClean="0"/>
          </a:p>
          <a:p>
            <a:r>
              <a:rPr lang="en-US" dirty="0" smtClean="0"/>
              <a:t>Environmental </a:t>
            </a:r>
            <a:r>
              <a:rPr lang="en-US" dirty="0"/>
              <a:t>conditions such as rainfall, the amount of growing space, soil conditions, insect attacks, and fire can make a difference in their width.</a:t>
            </a:r>
          </a:p>
          <a:p>
            <a:r>
              <a:rPr lang="en-US" dirty="0"/>
              <a:t>Rings that are wider on one side than the other may indicate that the tree was leaning during its growth.</a:t>
            </a:r>
          </a:p>
          <a:p>
            <a:endParaRPr lang="en-US" dirty="0"/>
          </a:p>
        </p:txBody>
      </p:sp>
    </p:spTree>
    <p:extLst>
      <p:ext uri="{BB962C8B-B14F-4D97-AF65-F5344CB8AC3E}">
        <p14:creationId xmlns:p14="http://schemas.microsoft.com/office/powerpoint/2010/main" val="556463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440FBE6-72B7-43D4-A8EB-FDBC35FE56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647B8492-BC4D-4046-B35A-C38E0349406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xmlns="" id="{47264A7B-BD07-443B-B4AE-B7D112274D0D}"/>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xmlns="" id="{8D9B85B4-ACC6-412B-BC6B-2163BCCDFBD0}"/>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xmlns="" id="{17D5E57D-F913-44D3-9AF3-FCDFAE64F7E9}"/>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xmlns="" id="{BCF01E4E-4102-455A-BC41-D5F848B94177}"/>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xmlns="" id="{16652DC1-CA18-4263-AC06-BAB0B05EC78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rotWithShape="1">
          <a:blip r:embed="rId5"/>
          <a:srcRect t="16885" r="2" b="16012"/>
          <a:stretch/>
        </p:blipFill>
        <p:spPr>
          <a:xfrm>
            <a:off x="5418668" y="982131"/>
            <a:ext cx="5469466" cy="4893735"/>
          </a:xfrm>
          <a:prstGeom prst="rect">
            <a:avLst/>
          </a:prstGeom>
          <a:ln w="57150" cmpd="thickThin">
            <a:solidFill>
              <a:schemeClr val="tx1">
                <a:lumMod val="50000"/>
                <a:lumOff val="50000"/>
              </a:schemeClr>
            </a:solidFill>
            <a:miter lim="800000"/>
          </a:ln>
        </p:spPr>
      </p:pic>
      <p:sp>
        <p:nvSpPr>
          <p:cNvPr id="2" name="Title 1"/>
          <p:cNvSpPr>
            <a:spLocks noGrp="1"/>
          </p:cNvSpPr>
          <p:nvPr>
            <p:ph type="title"/>
          </p:nvPr>
        </p:nvSpPr>
        <p:spPr>
          <a:xfrm>
            <a:off x="1295402" y="982132"/>
            <a:ext cx="3660056" cy="1325373"/>
          </a:xfrm>
        </p:spPr>
        <p:txBody>
          <a:bodyPr anchor="b">
            <a:normAutofit/>
          </a:bodyPr>
          <a:lstStyle/>
          <a:p>
            <a:r>
              <a:rPr lang="en-US" sz="2400"/>
              <a:t>What do you think caused this tree to lean?</a:t>
            </a:r>
            <a:br>
              <a:rPr lang="en-US" sz="2400"/>
            </a:br>
            <a:endParaRPr lang="en-US" sz="2400"/>
          </a:p>
        </p:txBody>
      </p:sp>
      <p:sp>
        <p:nvSpPr>
          <p:cNvPr id="3" name="Content Placeholder 2"/>
          <p:cNvSpPr>
            <a:spLocks noGrp="1"/>
          </p:cNvSpPr>
          <p:nvPr>
            <p:ph idx="1"/>
          </p:nvPr>
        </p:nvSpPr>
        <p:spPr>
          <a:xfrm>
            <a:off x="761505" y="2307505"/>
            <a:ext cx="4193954" cy="3940895"/>
          </a:xfrm>
        </p:spPr>
        <p:txBody>
          <a:bodyPr>
            <a:normAutofit fontScale="47500" lnSpcReduction="20000"/>
          </a:bodyPr>
          <a:lstStyle/>
          <a:p>
            <a:r>
              <a:rPr lang="en-US" sz="3300" dirty="0"/>
              <a:t/>
            </a:r>
            <a:br>
              <a:rPr lang="en-US" sz="3300" dirty="0"/>
            </a:br>
            <a:r>
              <a:rPr lang="en-US" sz="3300" dirty="0"/>
              <a:t>Perhaps, something was leaning against the tree, which forced the tree to grow to one side. Another tree may have fallen against the first tree, pushing it to the side.</a:t>
            </a:r>
          </a:p>
          <a:p>
            <a:r>
              <a:rPr lang="en-US" sz="3300" dirty="0"/>
              <a:t>Constant high winds and wild winds during heavy storms could make the tree lean to one side.</a:t>
            </a:r>
          </a:p>
          <a:p>
            <a:r>
              <a:rPr lang="en-US" sz="3300" dirty="0"/>
              <a:t>Maybe the tree was growing on a slope. The rings would be wider on one side than the other if the tree righted itself or grew straight upward after starting at an angle on the slope.</a:t>
            </a:r>
          </a:p>
          <a:p>
            <a:r>
              <a:rPr lang="en-US" sz="3300" dirty="0"/>
              <a:t>Maybe a house was built close to the young sapling. As the tree grew, it had to grow away from the side of the building. Therefore, rings on one side would be wider than the other side.</a:t>
            </a:r>
          </a:p>
          <a:p>
            <a:pPr algn="ctr"/>
            <a:endParaRPr lang="en-US" sz="1600" dirty="0"/>
          </a:p>
        </p:txBody>
      </p:sp>
    </p:spTree>
    <p:extLst>
      <p:ext uri="{BB962C8B-B14F-4D97-AF65-F5344CB8AC3E}">
        <p14:creationId xmlns:p14="http://schemas.microsoft.com/office/powerpoint/2010/main" val="360124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46963"/>
            <a:ext cx="9601196" cy="1303867"/>
          </a:xfrm>
        </p:spPr>
        <p:txBody>
          <a:bodyPr>
            <a:normAutofit fontScale="90000"/>
          </a:bodyPr>
          <a:lstStyle/>
          <a:p>
            <a:r>
              <a:rPr lang="en-US" i="1"/>
              <a:t>This growth pattern may be caused by constant high winds, growing on a slope, constructing a building too close, or having a fallen tree lean against it</a:t>
            </a:r>
            <a:endParaRPr lang="en-US"/>
          </a:p>
        </p:txBody>
      </p:sp>
      <p:pic>
        <p:nvPicPr>
          <p:cNvPr id="4" name="Content Placeholder 3"/>
          <p:cNvPicPr>
            <a:picLocks noGrp="1" noChangeAspect="1"/>
          </p:cNvPicPr>
          <p:nvPr>
            <p:ph idx="1"/>
          </p:nvPr>
        </p:nvPicPr>
        <p:blipFill>
          <a:blip r:embed="rId2"/>
          <a:stretch>
            <a:fillRect/>
          </a:stretch>
        </p:blipFill>
        <p:spPr>
          <a:xfrm>
            <a:off x="3912796" y="2942003"/>
            <a:ext cx="4105790" cy="2790581"/>
          </a:xfrm>
        </p:spPr>
      </p:pic>
    </p:spTree>
    <p:extLst>
      <p:ext uri="{BB962C8B-B14F-4D97-AF65-F5344CB8AC3E}">
        <p14:creationId xmlns:p14="http://schemas.microsoft.com/office/powerpoint/2010/main" val="1654458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49C117F-F390-437B-ADB0-57E87EFF34F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xmlns="" id="{A7EF42F8-2417-49A6-95CE-DE9503B0AA66}"/>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xmlns="" id="{AC6F623B-2003-4AED-B02F-541A150EC143}"/>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xmlns="" id="{CD11837A-4F3D-419F-ACE2-E80B1EA2846F}"/>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xmlns="" id="{B9411D1A-7E2C-4A36-BE32-BF7A8E130723}"/>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xmlns="" id="{20742BC3-654B-4E41-9A6A-73A42E47763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xmlns="" id="{1CD07172-CD61-45EB-BEE3-F644503E5C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EADA5DB-ED12-413A-AAB5-6A8D1152E6C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xmlns="" id="{857E618C-1D7B-4A51-90C1-6106CD8A1A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8BA45E5C-ACB9-49E8-B4DB-5255C23766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 name="Picture 4"/>
          <p:cNvPicPr>
            <a:picLocks noChangeAspect="1"/>
          </p:cNvPicPr>
          <p:nvPr/>
        </p:nvPicPr>
        <p:blipFill>
          <a:blip r:embed="rId5"/>
          <a:stretch>
            <a:fillRect/>
          </a:stretch>
        </p:blipFill>
        <p:spPr>
          <a:xfrm>
            <a:off x="5435910" y="964260"/>
            <a:ext cx="6098041" cy="4878432"/>
          </a:xfrm>
          <a:prstGeom prst="rect">
            <a:avLst/>
          </a:prstGeom>
        </p:spPr>
      </p:pic>
      <p:sp>
        <p:nvSpPr>
          <p:cNvPr id="2" name="Title 1"/>
          <p:cNvSpPr>
            <a:spLocks noGrp="1"/>
          </p:cNvSpPr>
          <p:nvPr>
            <p:ph type="title"/>
          </p:nvPr>
        </p:nvSpPr>
        <p:spPr>
          <a:xfrm>
            <a:off x="826852" y="872061"/>
            <a:ext cx="3073940" cy="3436688"/>
          </a:xfrm>
        </p:spPr>
        <p:txBody>
          <a:bodyPr vert="horz" lIns="91440" tIns="45720" rIns="91440" bIns="45720" rtlCol="0" anchor="b">
            <a:normAutofit/>
          </a:bodyPr>
          <a:lstStyle/>
          <a:p>
            <a:pPr>
              <a:lnSpc>
                <a:spcPct val="90000"/>
              </a:lnSpc>
            </a:pPr>
            <a:r>
              <a:rPr lang="en-US" sz="2800">
                <a:solidFill>
                  <a:srgbClr val="262626"/>
                </a:solidFill>
              </a:rPr>
              <a:t>Evenly-spaced, wide rings indicate that the water and temperature that year were good for growth. The conditions were ideal for growth.</a:t>
            </a:r>
          </a:p>
        </p:txBody>
      </p:sp>
    </p:spTree>
    <p:extLst>
      <p:ext uri="{BB962C8B-B14F-4D97-AF65-F5344CB8AC3E}">
        <p14:creationId xmlns:p14="http://schemas.microsoft.com/office/powerpoint/2010/main" val="3607766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198" y="745238"/>
            <a:ext cx="5676898" cy="1657349"/>
          </a:xfrm>
        </p:spPr>
        <p:txBody>
          <a:bodyPr>
            <a:normAutofit/>
          </a:bodyPr>
          <a:lstStyle/>
          <a:p>
            <a:r>
              <a:rPr lang="en-US" sz="2400" i="1" dirty="0"/>
              <a:t>This growth pattern could be caused by drought, overpopulation, years of insect attacks, or several cold growing seasons</a:t>
            </a:r>
            <a:endParaRPr lang="en-US" sz="2400" dirty="0"/>
          </a:p>
        </p:txBody>
      </p:sp>
      <p:sp>
        <p:nvSpPr>
          <p:cNvPr id="3" name="Content Placeholder 2"/>
          <p:cNvSpPr>
            <a:spLocks noGrp="1"/>
          </p:cNvSpPr>
          <p:nvPr>
            <p:ph idx="1"/>
          </p:nvPr>
        </p:nvSpPr>
        <p:spPr/>
        <p:txBody>
          <a:bodyPr>
            <a:normAutofit fontScale="70000" lnSpcReduction="20000"/>
          </a:bodyPr>
          <a:lstStyle/>
          <a:p>
            <a:r>
              <a:rPr lang="en-US" dirty="0"/>
              <a:t/>
            </a:r>
            <a:br>
              <a:rPr lang="en-US" dirty="0"/>
            </a:br>
            <a:r>
              <a:rPr lang="en-US" dirty="0"/>
              <a:t>Lack of water – During drought years, the tree would not get enough water to build a wide growth ring. Several narrow rings in a row may show a series of drought seasons.</a:t>
            </a:r>
          </a:p>
          <a:p>
            <a:r>
              <a:rPr lang="en-US" dirty="0"/>
              <a:t>Overpopulation – When trees are crowded together in one area, growth would be limited because all the trees are competing for water and mineral nutrients in the soil.</a:t>
            </a:r>
          </a:p>
          <a:p>
            <a:r>
              <a:rPr lang="en-US" dirty="0"/>
              <a:t>Cold spring and summer temperatures – A year of little growth could be caused by very cold temperatures during the growing seasons (spring and summer). Leaves would be slow to come out, and the growing season would be shortened.</a:t>
            </a:r>
          </a:p>
          <a:p>
            <a:r>
              <a:rPr lang="en-US" dirty="0"/>
              <a:t>Insect attacks – A couple of narrow rings in a row could indicate that the tree was attacked by insects during those years. Insects, such as tent caterpillars, can eat all the leaves on a tree. The leaves on a tree make the food needed to grow. All the tree’s resources would be put into growing new leaves rather than expanding in width.</a:t>
            </a:r>
          </a:p>
          <a:p>
            <a:endParaRPr lang="en-US" dirty="0"/>
          </a:p>
        </p:txBody>
      </p:sp>
      <p:pic>
        <p:nvPicPr>
          <p:cNvPr id="4" name="Picture 3"/>
          <p:cNvPicPr>
            <a:picLocks noChangeAspect="1"/>
          </p:cNvPicPr>
          <p:nvPr/>
        </p:nvPicPr>
        <p:blipFill>
          <a:blip r:embed="rId2"/>
          <a:stretch>
            <a:fillRect/>
          </a:stretch>
        </p:blipFill>
        <p:spPr>
          <a:xfrm>
            <a:off x="9093542" y="542924"/>
            <a:ext cx="2248826" cy="2019300"/>
          </a:xfrm>
          <a:prstGeom prst="rect">
            <a:avLst/>
          </a:prstGeom>
        </p:spPr>
      </p:pic>
      <p:pic>
        <p:nvPicPr>
          <p:cNvPr id="5" name="Picture 4"/>
          <p:cNvPicPr>
            <a:picLocks noChangeAspect="1"/>
          </p:cNvPicPr>
          <p:nvPr/>
        </p:nvPicPr>
        <p:blipFill>
          <a:blip r:embed="rId2"/>
          <a:stretch>
            <a:fillRect/>
          </a:stretch>
        </p:blipFill>
        <p:spPr>
          <a:xfrm>
            <a:off x="620926" y="537632"/>
            <a:ext cx="2248826" cy="2019300"/>
          </a:xfrm>
          <a:prstGeom prst="rect">
            <a:avLst/>
          </a:prstGeom>
        </p:spPr>
      </p:pic>
    </p:spTree>
    <p:extLst>
      <p:ext uri="{BB962C8B-B14F-4D97-AF65-F5344CB8AC3E}">
        <p14:creationId xmlns:p14="http://schemas.microsoft.com/office/powerpoint/2010/main" val="151432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72F6A24-139E-4EB5-86D2-431F42EF85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3963AE85-BE5D-4975-BACF-DDDCC9C2ACD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xmlns="" id="{1E7751F0-16BF-4A9D-B778-5D46B92B4470}"/>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xmlns="" id="{1D755924-121A-47AA-8613-995D4108BCDB}"/>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xmlns="" id="{B4D2AFDA-19BE-4455-830E-1541E5D7BAE6}"/>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xmlns="" id="{0FB15EBF-E414-4E00-87E7-700A78A60F6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xmlns="" id="{36BE37AC-AD36-4C42-9B8C-C5500F4E7C6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xmlns="" id="{C9DA5B05-DD14-4860-AC45-02A8D2EE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a:srcRect r="-2" b="3243"/>
          <a:stretch/>
        </p:blipFill>
        <p:spPr>
          <a:xfrm>
            <a:off x="1412683" y="1410208"/>
            <a:ext cx="3876801" cy="3858780"/>
          </a:xfrm>
          <a:prstGeom prst="rect">
            <a:avLst/>
          </a:prstGeom>
        </p:spPr>
      </p:pic>
      <p:sp>
        <p:nvSpPr>
          <p:cNvPr id="2" name="Title 1"/>
          <p:cNvSpPr>
            <a:spLocks noGrp="1"/>
          </p:cNvSpPr>
          <p:nvPr>
            <p:ph type="title"/>
          </p:nvPr>
        </p:nvSpPr>
        <p:spPr>
          <a:xfrm>
            <a:off x="6094412" y="982132"/>
            <a:ext cx="4802185" cy="1303867"/>
          </a:xfrm>
        </p:spPr>
        <p:txBody>
          <a:bodyPr>
            <a:normAutofit/>
          </a:bodyPr>
          <a:lstStyle/>
          <a:p>
            <a:r>
              <a:rPr lang="en-US" dirty="0" smtClean="0"/>
              <a:t>Fire Damage</a:t>
            </a:r>
            <a:endParaRPr lang="en-US" dirty="0"/>
          </a:p>
        </p:txBody>
      </p:sp>
      <p:sp>
        <p:nvSpPr>
          <p:cNvPr id="3" name="Content Placeholder 2"/>
          <p:cNvSpPr>
            <a:spLocks noGrp="1"/>
          </p:cNvSpPr>
          <p:nvPr>
            <p:ph idx="1"/>
          </p:nvPr>
        </p:nvSpPr>
        <p:spPr>
          <a:xfrm>
            <a:off x="6094412" y="2556932"/>
            <a:ext cx="4802184" cy="3318936"/>
          </a:xfrm>
        </p:spPr>
        <p:txBody>
          <a:bodyPr>
            <a:normAutofit/>
          </a:bodyPr>
          <a:lstStyle/>
          <a:p>
            <a:r>
              <a:rPr lang="en-US" dirty="0"/>
              <a:t>A dark black area with the rings growing in toward the black area indicates possible fire damage. That side of the younger tree was damaged by a fire. As the tree grew, the rings grew around the scar. The fire scar would be present in only one year.</a:t>
            </a:r>
          </a:p>
        </p:txBody>
      </p:sp>
    </p:spTree>
    <p:extLst>
      <p:ext uri="{BB962C8B-B14F-4D97-AF65-F5344CB8AC3E}">
        <p14:creationId xmlns:p14="http://schemas.microsoft.com/office/powerpoint/2010/main" val="30079840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TotalTime>
  <Words>210</Words>
  <Application>Microsoft Macintosh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Garamond</vt:lpstr>
      <vt:lpstr>Mangal</vt:lpstr>
      <vt:lpstr>Arial</vt:lpstr>
      <vt:lpstr>Organic</vt:lpstr>
      <vt:lpstr>Tree Cookies</vt:lpstr>
      <vt:lpstr>Dendrochronology</vt:lpstr>
      <vt:lpstr>Age of the Tree</vt:lpstr>
      <vt:lpstr>History </vt:lpstr>
      <vt:lpstr>What do you think caused this tree to lean? </vt:lpstr>
      <vt:lpstr>This growth pattern may be caused by constant high winds, growing on a slope, constructing a building too close, or having a fallen tree lean against it</vt:lpstr>
      <vt:lpstr>Evenly-spaced, wide rings indicate that the water and temperature that year were good for growth. The conditions were ideal for growth.</vt:lpstr>
      <vt:lpstr>This growth pattern could be caused by drought, overpopulation, years of insect attacks, or several cold growing seasons</vt:lpstr>
      <vt:lpstr>Fire Damage</vt:lpstr>
      <vt:lpstr>Broken or Dead Branch</vt:lpstr>
      <vt:lpstr>Coniferous Trees</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Cookies</dc:title>
  <dc:creator>Ciezki, Amy</dc:creator>
  <cp:lastModifiedBy>Ciezki, Amy</cp:lastModifiedBy>
  <cp:revision>3</cp:revision>
  <dcterms:created xsi:type="dcterms:W3CDTF">2017-11-06T16:53:50Z</dcterms:created>
  <dcterms:modified xsi:type="dcterms:W3CDTF">2017-11-06T17:11:53Z</dcterms:modified>
</cp:coreProperties>
</file>