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78" r:id="rId1"/>
  </p:sldMasterIdLst>
  <p:sldIdLst>
    <p:sldId id="256" r:id="rId2"/>
    <p:sldId id="257" r:id="rId3"/>
    <p:sldId id="258"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588"/>
    <p:restoredTop sz="94636"/>
  </p:normalViewPr>
  <p:slideViewPr>
    <p:cSldViewPr snapToGrid="0" snapToObjects="1">
      <p:cViewPr varScale="1">
        <p:scale>
          <a:sx n="110" d="100"/>
          <a:sy n="110" d="100"/>
        </p:scale>
        <p:origin x="552"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AB3A824-1A51-4B26-AD58-A6D8E14F6C04}" type="datetimeFigureOut">
              <a:rPr lang="en-US" smtClean="0"/>
              <a:t>4/23/18</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8887042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CBC1C18-307B-4F68-A007-B5B542270E8D}" type="datetimeFigureOut">
              <a:rPr lang="en-US" smtClean="0"/>
              <a:t>4/23/18</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312719737"/>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CBC1C18-307B-4F68-A007-B5B542270E8D}" type="datetimeFigureOut">
              <a:rPr lang="en-US" smtClean="0"/>
              <a:t>4/23/18</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846625678"/>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CBC1C18-307B-4F68-A007-B5B542270E8D}" type="datetimeFigureOut">
              <a:rPr lang="en-US" smtClean="0"/>
              <a:t>4/23/18</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smtClean="0"/>
              <a:pPr/>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3417084895"/>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CBC1C18-307B-4F68-A007-B5B542270E8D}" type="datetimeFigureOut">
              <a:rPr lang="en-US" smtClean="0"/>
              <a:t>4/23/18</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121177889"/>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3CBC1C18-307B-4F68-A007-B5B542270E8D}" type="datetimeFigureOut">
              <a:rPr lang="en-US" smtClean="0"/>
              <a:t>4/23/18</a:t>
            </a:fld>
            <a:endParaRPr lang="en-US" dirty="0"/>
          </a:p>
        </p:txBody>
      </p:sp>
      <p:sp>
        <p:nvSpPr>
          <p:cNvPr id="4" name="Footer Placeholder 3"/>
          <p:cNvSpPr>
            <a:spLocks noGrp="1"/>
          </p:cNvSpPr>
          <p:nvPr>
            <p:ph type="ftr" sz="quarter" idx="11"/>
          </p:nvPr>
        </p:nvSpPr>
        <p:spPr/>
        <p:txBody>
          <a:bodyPr/>
          <a:lstStyle/>
          <a:p>
            <a:r>
              <a:rPr lang="en-US"/>
              <a:t>
              </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182240399"/>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3CBC1C18-307B-4F68-A007-B5B542270E8D}" type="datetimeFigureOut">
              <a:rPr lang="en-US" smtClean="0"/>
              <a:t>4/23/18</a:t>
            </a:fld>
            <a:endParaRPr lang="en-US" dirty="0"/>
          </a:p>
        </p:txBody>
      </p:sp>
      <p:sp>
        <p:nvSpPr>
          <p:cNvPr id="4" name="Footer Placeholder 3"/>
          <p:cNvSpPr>
            <a:spLocks noGrp="1"/>
          </p:cNvSpPr>
          <p:nvPr>
            <p:ph type="ftr" sz="quarter" idx="11"/>
          </p:nvPr>
        </p:nvSpPr>
        <p:spPr/>
        <p:txBody>
          <a:bodyPr/>
          <a:lstStyle/>
          <a:p>
            <a:r>
              <a:rPr lang="en-US"/>
              <a:t>
              </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030797472"/>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857E33E-8B18-4087-B112-809917729534}" type="datetimeFigureOut">
              <a:rPr lang="en-US" smtClean="0"/>
              <a:t>4/23/18</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81718201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D3FFE419-2371-464F-8239-3959401C3561}" type="datetimeFigureOut">
              <a:rPr lang="en-US" smtClean="0"/>
              <a:t>4/23/18</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r>
              <a:rPr lang="en-US"/>
              <a:t>
              </a:t>
            </a:r>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smtClean="0"/>
              <a:t>‹#›</a:t>
            </a:fld>
            <a:endParaRPr lang="en-US" dirty="0"/>
          </a:p>
        </p:txBody>
      </p:sp>
    </p:spTree>
    <p:extLst>
      <p:ext uri="{BB962C8B-B14F-4D97-AF65-F5344CB8AC3E}">
        <p14:creationId xmlns:p14="http://schemas.microsoft.com/office/powerpoint/2010/main" val="10774826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7D162C4-EDD9-4389-A98B-B87ECEA2A816}" type="datetimeFigureOut">
              <a:rPr lang="en-US" smtClean="0"/>
              <a:t>4/23/18</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3443548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E5059C3-6A89-4494-99FF-5A4D6FFD50EB}" type="datetimeFigureOut">
              <a:rPr lang="en-US" smtClean="0"/>
              <a:t>4/23/18</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1378472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A954B2F-12DE-47F5-8894-472B206D2E1E}" type="datetimeFigureOut">
              <a:rPr lang="en-US" smtClean="0"/>
              <a:t>4/23/18</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826616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F30E46F-7819-4ACF-B48B-48222C2ACC88}" type="datetimeFigureOut">
              <a:rPr lang="en-US" smtClean="0"/>
              <a:t>4/23/18</a:t>
            </a:fld>
            <a:endParaRPr lang="en-US" dirty="0"/>
          </a:p>
        </p:txBody>
      </p:sp>
      <p:sp>
        <p:nvSpPr>
          <p:cNvPr id="8" name="Footer Placeholder 7"/>
          <p:cNvSpPr>
            <a:spLocks noGrp="1"/>
          </p:cNvSpPr>
          <p:nvPr>
            <p:ph type="ftr" sz="quarter" idx="11"/>
          </p:nvPr>
        </p:nvSpPr>
        <p:spPr/>
        <p:txBody>
          <a:bodyPr/>
          <a:lstStyle/>
          <a:p>
            <a:r>
              <a:rPr lang="en-US"/>
              <a:t>
              </a:t>
            </a:r>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0604774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FAF3416-4057-4DAA-829D-4CA07428D088}" type="datetimeFigureOut">
              <a:rPr lang="en-US" smtClean="0"/>
              <a:t>4/23/18</a:t>
            </a:fld>
            <a:endParaRPr lang="en-US" dirty="0"/>
          </a:p>
        </p:txBody>
      </p:sp>
      <p:sp>
        <p:nvSpPr>
          <p:cNvPr id="4" name="Footer Placeholder 3"/>
          <p:cNvSpPr>
            <a:spLocks noGrp="1"/>
          </p:cNvSpPr>
          <p:nvPr>
            <p:ph type="ftr" sz="quarter" idx="11"/>
          </p:nvPr>
        </p:nvSpPr>
        <p:spPr/>
        <p:txBody>
          <a:bodyPr/>
          <a:lstStyle/>
          <a:p>
            <a:r>
              <a:rPr lang="en-US"/>
              <a:t>
              </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1985556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921D9284-D300-4297-87F7-E791DCC15DB1}" type="datetimeFigureOut">
              <a:rPr lang="en-US" smtClean="0"/>
              <a:t>4/23/18</a:t>
            </a:fld>
            <a:endParaRPr lang="en-US" dirty="0"/>
          </a:p>
        </p:txBody>
      </p:sp>
      <p:sp>
        <p:nvSpPr>
          <p:cNvPr id="3" name="Footer Placeholder 2"/>
          <p:cNvSpPr>
            <a:spLocks noGrp="1"/>
          </p:cNvSpPr>
          <p:nvPr>
            <p:ph type="ftr" sz="quarter" idx="11"/>
          </p:nvPr>
        </p:nvSpPr>
        <p:spPr/>
        <p:txBody>
          <a:bodyPr/>
          <a:lstStyle/>
          <a:p>
            <a:r>
              <a:rPr lang="en-US"/>
              <a:t>
              </a:t>
            </a:r>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2814605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7D525BB-DA17-4BA0-B3C8-3AC3ABC827E6}" type="datetimeFigureOut">
              <a:rPr lang="en-US" smtClean="0"/>
              <a:t>4/23/18</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4245194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16C4C9A-3960-41CF-A4E9-2A8FB932454B}" type="datetimeFigureOut">
              <a:rPr lang="en-US" smtClean="0"/>
              <a:t>4/23/18</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235544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3CBC1C18-307B-4F68-A007-B5B542270E8D}" type="datetimeFigureOut">
              <a:rPr lang="en-US" smtClean="0"/>
              <a:t>4/23/18</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r>
              <a:rPr lang="en-US"/>
              <a:t>
              </a:t>
            </a:r>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112780499"/>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4.tif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5.tif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6.tif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7.tif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8.tiff"/><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19.tif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6.tiff"/><Relationship Id="rId5" Type="http://schemas.openxmlformats.org/officeDocument/2006/relationships/image" Target="../media/image5.tiff"/><Relationship Id="rId4" Type="http://schemas.openxmlformats.org/officeDocument/2006/relationships/image" Target="../media/image4.tif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tiff"/><Relationship Id="rId2" Type="http://schemas.openxmlformats.org/officeDocument/2006/relationships/image" Target="../media/image7.tif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9.tif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0.tiff"/><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11.tiff"/></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2.tiff"/></Relationships>
</file>

<file path=ppt/slides/_rels/slide9.xml.rels><?xml version="1.0" encoding="UTF-8" standalone="yes"?>
<Relationships xmlns="http://schemas.openxmlformats.org/package/2006/relationships"><Relationship Id="rId2" Type="http://schemas.openxmlformats.org/officeDocument/2006/relationships/image" Target="../media/image13.tif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DC5DFA-3FC5-994C-9D75-EDD65E03A503}"/>
              </a:ext>
            </a:extLst>
          </p:cNvPr>
          <p:cNvSpPr>
            <a:spLocks noGrp="1"/>
          </p:cNvSpPr>
          <p:nvPr>
            <p:ph type="ctrTitle"/>
          </p:nvPr>
        </p:nvSpPr>
        <p:spPr/>
        <p:txBody>
          <a:bodyPr>
            <a:normAutofit fontScale="90000"/>
          </a:bodyPr>
          <a:lstStyle/>
          <a:p>
            <a:r>
              <a:rPr lang="en-CA" dirty="0"/>
              <a:t>Adaptations of Birds for Flight</a:t>
            </a:r>
            <a:br>
              <a:rPr lang="en-CA" dirty="0"/>
            </a:br>
            <a:endParaRPr lang="en-US" dirty="0"/>
          </a:p>
        </p:txBody>
      </p:sp>
      <p:sp>
        <p:nvSpPr>
          <p:cNvPr id="3" name="Subtitle 2">
            <a:extLst>
              <a:ext uri="{FF2B5EF4-FFF2-40B4-BE49-F238E27FC236}">
                <a16:creationId xmlns:a16="http://schemas.microsoft.com/office/drawing/2014/main" id="{FC6C5198-8AE5-6C45-8F66-DE22ECA51C23}"/>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8110884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92000"/>
                <a:satMod val="200000"/>
                <a:lumMod val="128000"/>
              </a:schemeClr>
            </a:gs>
            <a:gs pos="50000">
              <a:schemeClr val="bg2">
                <a:shade val="100000"/>
                <a:hueMod val="100000"/>
                <a:satMod val="110000"/>
                <a:lumMod val="130000"/>
              </a:schemeClr>
            </a:gs>
            <a:gs pos="100000">
              <a:schemeClr val="bg2">
                <a:shade val="78000"/>
                <a:hueMod val="118000"/>
                <a:satMod val="120000"/>
                <a:lumMod val="69000"/>
              </a:schemeClr>
            </a:gs>
          </a:gsLst>
          <a:lin ang="2520000" scaled="0"/>
        </a:gra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F95D606F-A8D5-3F4A-9F06-9593F5A47BF4}"/>
              </a:ext>
            </a:extLst>
          </p:cNvPr>
          <p:cNvPicPr>
            <a:picLocks noChangeAspect="1"/>
          </p:cNvPicPr>
          <p:nvPr/>
        </p:nvPicPr>
        <p:blipFill>
          <a:blip r:embed="rId2"/>
          <a:stretch>
            <a:fillRect/>
          </a:stretch>
        </p:blipFill>
        <p:spPr>
          <a:xfrm>
            <a:off x="1072388" y="2336872"/>
            <a:ext cx="2136780" cy="3598789"/>
          </a:xfrm>
          <a:prstGeom prst="rect">
            <a:avLst/>
          </a:prstGeom>
          <a:ln>
            <a:noFill/>
          </a:ln>
          <a:effectLst>
            <a:outerShdw blurRad="76200" dist="63500" dir="5040000" algn="tl" rotWithShape="0">
              <a:srgbClr val="000000">
                <a:alpha val="41000"/>
              </a:srgbClr>
            </a:outerShdw>
          </a:effectLst>
        </p:spPr>
      </p:pic>
      <p:sp>
        <p:nvSpPr>
          <p:cNvPr id="2" name="Title 1">
            <a:extLst>
              <a:ext uri="{FF2B5EF4-FFF2-40B4-BE49-F238E27FC236}">
                <a16:creationId xmlns:a16="http://schemas.microsoft.com/office/drawing/2014/main" id="{DF58D41A-329E-6B4B-8806-54418D5274FD}"/>
              </a:ext>
            </a:extLst>
          </p:cNvPr>
          <p:cNvSpPr>
            <a:spLocks noGrp="1"/>
          </p:cNvSpPr>
          <p:nvPr>
            <p:ph type="title"/>
          </p:nvPr>
        </p:nvSpPr>
        <p:spPr>
          <a:xfrm>
            <a:off x="680321" y="753228"/>
            <a:ext cx="9613861" cy="1080938"/>
          </a:xfrm>
        </p:spPr>
        <p:txBody>
          <a:bodyPr>
            <a:normAutofit/>
          </a:bodyPr>
          <a:lstStyle/>
          <a:p>
            <a:r>
              <a:rPr lang="en-CA" dirty="0"/>
              <a:t>Flight Muscles</a:t>
            </a:r>
            <a:br>
              <a:rPr lang="en-CA" dirty="0"/>
            </a:br>
            <a:endParaRPr lang="en-US" dirty="0"/>
          </a:p>
        </p:txBody>
      </p:sp>
      <p:sp>
        <p:nvSpPr>
          <p:cNvPr id="3" name="Content Placeholder 2">
            <a:extLst>
              <a:ext uri="{FF2B5EF4-FFF2-40B4-BE49-F238E27FC236}">
                <a16:creationId xmlns:a16="http://schemas.microsoft.com/office/drawing/2014/main" id="{525A45C9-508C-CA42-BEBA-5A131FED1816}"/>
              </a:ext>
            </a:extLst>
          </p:cNvPr>
          <p:cNvSpPr>
            <a:spLocks noGrp="1"/>
          </p:cNvSpPr>
          <p:nvPr>
            <p:ph idx="1"/>
          </p:nvPr>
        </p:nvSpPr>
        <p:spPr>
          <a:xfrm>
            <a:off x="3777672" y="2336873"/>
            <a:ext cx="6516509" cy="3599316"/>
          </a:xfrm>
        </p:spPr>
        <p:txBody>
          <a:bodyPr>
            <a:normAutofit/>
          </a:bodyPr>
          <a:lstStyle/>
          <a:p>
            <a:r>
              <a:rPr lang="en-CA" dirty="0"/>
              <a:t>Birds have powerful chest muscles. These are needed to move the wings. The muscles in the wings are designed so they do not tire quickly. The flight muscles of birds use a lot of energy. The muscles are attached to the wishbone. The wishbone in the chest of the bird has to be strong and flexible to take the force of the powerful chest muscles contracting and expanding.</a:t>
            </a:r>
            <a:endParaRPr lang="en-US" dirty="0"/>
          </a:p>
        </p:txBody>
      </p:sp>
    </p:spTree>
    <p:extLst>
      <p:ext uri="{BB962C8B-B14F-4D97-AF65-F5344CB8AC3E}">
        <p14:creationId xmlns:p14="http://schemas.microsoft.com/office/powerpoint/2010/main" val="30820585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92000"/>
                <a:satMod val="200000"/>
                <a:lumMod val="128000"/>
              </a:schemeClr>
            </a:gs>
            <a:gs pos="50000">
              <a:schemeClr val="bg2">
                <a:shade val="100000"/>
                <a:hueMod val="100000"/>
                <a:satMod val="110000"/>
                <a:lumMod val="130000"/>
              </a:schemeClr>
            </a:gs>
            <a:gs pos="100000">
              <a:schemeClr val="bg2">
                <a:shade val="78000"/>
                <a:hueMod val="118000"/>
                <a:satMod val="120000"/>
                <a:lumMod val="69000"/>
              </a:schemeClr>
            </a:gs>
          </a:gsLst>
          <a:lin ang="2520000" scaled="0"/>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A1698906-F123-49CB-B633-247AC48701BD}"/>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88824" cy="685800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12AFB628-1D2A-4F5A-8E9E-2C8E917B59E8}"/>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10000"/>
            <a:extLst>
              <a:ext uri="{28A0092B-C50C-407E-A947-70E740481C1C}">
                <a14:useLocalDpi xmlns:a14="http://schemas.microsoft.com/office/drawing/2010/main" val="0"/>
              </a:ext>
            </a:extLst>
          </a:blip>
          <a:stretch>
            <a:fillRect/>
          </a:stretch>
        </p:blipFill>
        <p:spPr>
          <a:xfrm>
            <a:off x="-3176" y="0"/>
            <a:ext cx="12192000" cy="6858000"/>
          </a:xfrm>
          <a:prstGeom prst="rect">
            <a:avLst/>
          </a:prstGeom>
        </p:spPr>
      </p:pic>
      <p:sp>
        <p:nvSpPr>
          <p:cNvPr id="13" name="Rectangle 12">
            <a:extLst>
              <a:ext uri="{FF2B5EF4-FFF2-40B4-BE49-F238E27FC236}">
                <a16:creationId xmlns:a16="http://schemas.microsoft.com/office/drawing/2014/main" id="{5D86D9DA-31E3-48ED-9F77-2D8B649BD4E0}"/>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6000" y="0"/>
            <a:ext cx="6096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04C6B320-AA89-4C19-89F7-71D46B26BA6B}"/>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2" y="609600"/>
            <a:ext cx="641286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7" name="Picture 16">
            <a:extLst>
              <a:ext uri="{FF2B5EF4-FFF2-40B4-BE49-F238E27FC236}">
                <a16:creationId xmlns:a16="http://schemas.microsoft.com/office/drawing/2014/main" id="{4AC1383A-2DFB-422E-8FB2-1CABD96DDF9B}"/>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2" y="1970241"/>
            <a:ext cx="6409944" cy="258395"/>
          </a:xfrm>
          <a:prstGeom prst="rect">
            <a:avLst/>
          </a:prstGeom>
        </p:spPr>
      </p:pic>
      <p:sp>
        <p:nvSpPr>
          <p:cNvPr id="19" name="Rectangle 18">
            <a:extLst>
              <a:ext uri="{FF2B5EF4-FFF2-40B4-BE49-F238E27FC236}">
                <a16:creationId xmlns:a16="http://schemas.microsoft.com/office/drawing/2014/main" id="{645EE119-0AC6-45BA-AE5E-A86AFE1C74C0}"/>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33163" y="642795"/>
            <a:ext cx="4812406" cy="5575125"/>
          </a:xfrm>
          <a:prstGeom prst="rect">
            <a:avLst/>
          </a:prstGeom>
          <a:solidFill>
            <a:schemeClr val="tx1"/>
          </a:solidFill>
          <a:ln>
            <a:noFill/>
          </a:ln>
          <a:effectLst>
            <a:outerShdw blurRad="76200" dist="63500" dir="5040000" algn="t" rotWithShape="0">
              <a:prstClr val="black">
                <a:alpha val="4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A001C74C-2E1D-214F-A659-3F762DBD16EF}"/>
              </a:ext>
            </a:extLst>
          </p:cNvPr>
          <p:cNvPicPr>
            <a:picLocks noChangeAspect="1"/>
          </p:cNvPicPr>
          <p:nvPr/>
        </p:nvPicPr>
        <p:blipFill>
          <a:blip r:embed="rId4">
            <a:extLst/>
          </a:blip>
          <a:stretch>
            <a:fillRect/>
          </a:stretch>
        </p:blipFill>
        <p:spPr>
          <a:xfrm>
            <a:off x="7043933" y="2031056"/>
            <a:ext cx="4178419" cy="2789094"/>
          </a:xfrm>
          <a:prstGeom prst="rect">
            <a:avLst/>
          </a:prstGeom>
          <a:ln>
            <a:noFill/>
          </a:ln>
          <a:effectLst/>
        </p:spPr>
      </p:pic>
      <p:sp>
        <p:nvSpPr>
          <p:cNvPr id="2" name="Title 1">
            <a:extLst>
              <a:ext uri="{FF2B5EF4-FFF2-40B4-BE49-F238E27FC236}">
                <a16:creationId xmlns:a16="http://schemas.microsoft.com/office/drawing/2014/main" id="{BD8A6104-9C6D-2341-A396-051CE0F71E10}"/>
              </a:ext>
            </a:extLst>
          </p:cNvPr>
          <p:cNvSpPr>
            <a:spLocks noGrp="1"/>
          </p:cNvSpPr>
          <p:nvPr>
            <p:ph type="title"/>
          </p:nvPr>
        </p:nvSpPr>
        <p:spPr>
          <a:xfrm>
            <a:off x="680321" y="753228"/>
            <a:ext cx="5584677" cy="1080938"/>
          </a:xfrm>
        </p:spPr>
        <p:txBody>
          <a:bodyPr>
            <a:normAutofit/>
          </a:bodyPr>
          <a:lstStyle/>
          <a:p>
            <a:r>
              <a:rPr lang="en-US" dirty="0"/>
              <a:t>Did you know?</a:t>
            </a:r>
          </a:p>
        </p:txBody>
      </p:sp>
      <p:sp>
        <p:nvSpPr>
          <p:cNvPr id="3" name="Content Placeholder 2">
            <a:extLst>
              <a:ext uri="{FF2B5EF4-FFF2-40B4-BE49-F238E27FC236}">
                <a16:creationId xmlns:a16="http://schemas.microsoft.com/office/drawing/2014/main" id="{5FC0217C-A0E1-BA49-ACAC-2F145092585A}"/>
              </a:ext>
            </a:extLst>
          </p:cNvPr>
          <p:cNvSpPr>
            <a:spLocks noGrp="1"/>
          </p:cNvSpPr>
          <p:nvPr>
            <p:ph idx="1"/>
          </p:nvPr>
        </p:nvSpPr>
        <p:spPr>
          <a:xfrm>
            <a:off x="680321" y="2336873"/>
            <a:ext cx="5104843" cy="3599316"/>
          </a:xfrm>
        </p:spPr>
        <p:txBody>
          <a:bodyPr>
            <a:normAutofit/>
          </a:bodyPr>
          <a:lstStyle/>
          <a:p>
            <a:r>
              <a:rPr lang="en-CA" sz="1900" dirty="0"/>
              <a:t>Birds migrate to the south in the winter months to live in a warmer climate zone. These birds fly extremely long distances to arrive at their final destination. The muscles of birds do not tire easily but they also have other adaptations to help them fly these long distances. The birds fly in a V shape and take turns flying at the front and cutting through the air. This helps the birds at the back conserve energy for the long flight and for their turn at the front of the V pattern.</a:t>
            </a:r>
            <a:endParaRPr lang="en-US" sz="1900" dirty="0"/>
          </a:p>
        </p:txBody>
      </p:sp>
    </p:spTree>
    <p:extLst>
      <p:ext uri="{BB962C8B-B14F-4D97-AF65-F5344CB8AC3E}">
        <p14:creationId xmlns:p14="http://schemas.microsoft.com/office/powerpoint/2010/main" val="26350265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D9541C-96CE-A84C-9B86-DDF6FDB1B84F}"/>
              </a:ext>
            </a:extLst>
          </p:cNvPr>
          <p:cNvSpPr>
            <a:spLocks noGrp="1"/>
          </p:cNvSpPr>
          <p:nvPr>
            <p:ph type="title"/>
          </p:nvPr>
        </p:nvSpPr>
        <p:spPr/>
        <p:txBody>
          <a:bodyPr/>
          <a:lstStyle/>
          <a:p>
            <a:r>
              <a:rPr lang="en-US" dirty="0"/>
              <a:t>Breathing System</a:t>
            </a:r>
          </a:p>
        </p:txBody>
      </p:sp>
      <p:sp>
        <p:nvSpPr>
          <p:cNvPr id="3" name="Content Placeholder 2">
            <a:extLst>
              <a:ext uri="{FF2B5EF4-FFF2-40B4-BE49-F238E27FC236}">
                <a16:creationId xmlns:a16="http://schemas.microsoft.com/office/drawing/2014/main" id="{C21AEEE3-1669-D74F-9114-51E2EEF743BF}"/>
              </a:ext>
            </a:extLst>
          </p:cNvPr>
          <p:cNvSpPr>
            <a:spLocks noGrp="1"/>
          </p:cNvSpPr>
          <p:nvPr>
            <p:ph idx="1"/>
          </p:nvPr>
        </p:nvSpPr>
        <p:spPr/>
        <p:txBody>
          <a:bodyPr>
            <a:normAutofit lnSpcReduction="10000"/>
          </a:bodyPr>
          <a:lstStyle/>
          <a:p>
            <a:r>
              <a:rPr lang="en-CA" dirty="0"/>
              <a:t>Birds have a special breathing system because their muscles need a constant supply of oxygen. </a:t>
            </a:r>
          </a:p>
          <a:p>
            <a:r>
              <a:rPr lang="en-CA" dirty="0"/>
              <a:t>The breathing system is made up of lungs and air sacs. Birds have lungs, just as you do, but they also have extra air sacs that store oxygen in the bird’s body. </a:t>
            </a:r>
          </a:p>
          <a:p>
            <a:r>
              <a:rPr lang="en-CA" dirty="0"/>
              <a:t>These air sacs do not work like the air sacs in the lungs. Instead, they provide extra oxygen to the lungs. </a:t>
            </a:r>
          </a:p>
          <a:p>
            <a:r>
              <a:rPr lang="en-CA" dirty="0"/>
              <a:t>These air sacs are designed so that a bird’s lungs receive oxygen when it breathes in and also when it breathes out. </a:t>
            </a:r>
          </a:p>
          <a:p>
            <a:r>
              <a:rPr lang="en-CA" dirty="0"/>
              <a:t>These air sacs also help reduce the bird’s body weight.</a:t>
            </a:r>
            <a:endParaRPr lang="en-US" dirty="0"/>
          </a:p>
        </p:txBody>
      </p:sp>
    </p:spTree>
    <p:extLst>
      <p:ext uri="{BB962C8B-B14F-4D97-AF65-F5344CB8AC3E}">
        <p14:creationId xmlns:p14="http://schemas.microsoft.com/office/powerpoint/2010/main" val="18159760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92000"/>
                <a:satMod val="200000"/>
                <a:lumMod val="128000"/>
              </a:schemeClr>
            </a:gs>
            <a:gs pos="50000">
              <a:schemeClr val="bg2">
                <a:shade val="100000"/>
                <a:hueMod val="100000"/>
                <a:satMod val="110000"/>
                <a:lumMod val="130000"/>
              </a:schemeClr>
            </a:gs>
            <a:gs pos="100000">
              <a:schemeClr val="bg2">
                <a:shade val="78000"/>
                <a:hueMod val="118000"/>
                <a:satMod val="120000"/>
                <a:lumMod val="69000"/>
              </a:schemeClr>
            </a:gs>
          </a:gsLst>
          <a:lin ang="2520000" scaled="0"/>
        </a:gra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F4246D7A-38F3-6443-9D4E-EEB5DF1E2EC2}"/>
              </a:ext>
            </a:extLst>
          </p:cNvPr>
          <p:cNvPicPr>
            <a:picLocks noChangeAspect="1"/>
          </p:cNvPicPr>
          <p:nvPr/>
        </p:nvPicPr>
        <p:blipFill rotWithShape="1">
          <a:blip r:embed="rId2">
            <a:extLst/>
          </a:blip>
          <a:srcRect l="21701" r="28353" b="3"/>
          <a:stretch/>
        </p:blipFill>
        <p:spPr>
          <a:xfrm>
            <a:off x="794325" y="2336872"/>
            <a:ext cx="2692907" cy="3598789"/>
          </a:xfrm>
          <a:prstGeom prst="rect">
            <a:avLst/>
          </a:prstGeom>
          <a:ln>
            <a:noFill/>
          </a:ln>
          <a:effectLst>
            <a:outerShdw blurRad="76200" dist="63500" dir="5040000" algn="tl" rotWithShape="0">
              <a:srgbClr val="000000">
                <a:alpha val="41000"/>
              </a:srgbClr>
            </a:outerShdw>
          </a:effectLst>
        </p:spPr>
      </p:pic>
      <p:sp>
        <p:nvSpPr>
          <p:cNvPr id="2" name="Title 1">
            <a:extLst>
              <a:ext uri="{FF2B5EF4-FFF2-40B4-BE49-F238E27FC236}">
                <a16:creationId xmlns:a16="http://schemas.microsoft.com/office/drawing/2014/main" id="{E04B3EFD-D95E-D64F-B971-1D0936D4C1AB}"/>
              </a:ext>
            </a:extLst>
          </p:cNvPr>
          <p:cNvSpPr>
            <a:spLocks noGrp="1"/>
          </p:cNvSpPr>
          <p:nvPr>
            <p:ph type="title"/>
          </p:nvPr>
        </p:nvSpPr>
        <p:spPr>
          <a:xfrm>
            <a:off x="680321" y="753228"/>
            <a:ext cx="9613861" cy="1080938"/>
          </a:xfrm>
        </p:spPr>
        <p:txBody>
          <a:bodyPr>
            <a:normAutofit/>
          </a:bodyPr>
          <a:lstStyle/>
          <a:p>
            <a:r>
              <a:rPr lang="en-US" dirty="0"/>
              <a:t>Legs</a:t>
            </a:r>
          </a:p>
        </p:txBody>
      </p:sp>
      <p:sp>
        <p:nvSpPr>
          <p:cNvPr id="3" name="Content Placeholder 2">
            <a:extLst>
              <a:ext uri="{FF2B5EF4-FFF2-40B4-BE49-F238E27FC236}">
                <a16:creationId xmlns:a16="http://schemas.microsoft.com/office/drawing/2014/main" id="{F362C8B3-92D3-7B4F-8B79-563FC0287A05}"/>
              </a:ext>
            </a:extLst>
          </p:cNvPr>
          <p:cNvSpPr>
            <a:spLocks noGrp="1"/>
          </p:cNvSpPr>
          <p:nvPr>
            <p:ph idx="1"/>
          </p:nvPr>
        </p:nvSpPr>
        <p:spPr>
          <a:xfrm>
            <a:off x="3777672" y="2336873"/>
            <a:ext cx="6516509" cy="3599316"/>
          </a:xfrm>
        </p:spPr>
        <p:txBody>
          <a:bodyPr>
            <a:normAutofit/>
          </a:bodyPr>
          <a:lstStyle/>
          <a:p>
            <a:r>
              <a:rPr lang="en-CA" dirty="0"/>
              <a:t>Birds are able to tuck in, or retract, their legs once they are in flight. This helps reduce drag on the bird’s body.</a:t>
            </a:r>
            <a:endParaRPr lang="en-US" dirty="0"/>
          </a:p>
        </p:txBody>
      </p:sp>
    </p:spTree>
    <p:extLst>
      <p:ext uri="{BB962C8B-B14F-4D97-AF65-F5344CB8AC3E}">
        <p14:creationId xmlns:p14="http://schemas.microsoft.com/office/powerpoint/2010/main" val="40412479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92000"/>
                <a:satMod val="200000"/>
                <a:lumMod val="128000"/>
              </a:schemeClr>
            </a:gs>
            <a:gs pos="50000">
              <a:schemeClr val="bg2">
                <a:shade val="100000"/>
                <a:hueMod val="100000"/>
                <a:satMod val="110000"/>
                <a:lumMod val="130000"/>
              </a:schemeClr>
            </a:gs>
            <a:gs pos="100000">
              <a:schemeClr val="bg2">
                <a:shade val="78000"/>
                <a:hueMod val="118000"/>
                <a:satMod val="120000"/>
                <a:lumMod val="69000"/>
              </a:schemeClr>
            </a:gs>
          </a:gsLst>
          <a:lin ang="2520000" scaled="0"/>
        </a:gra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A2451BAB-837D-5C4E-BA5E-980045197399}"/>
              </a:ext>
            </a:extLst>
          </p:cNvPr>
          <p:cNvPicPr>
            <a:picLocks noChangeAspect="1"/>
          </p:cNvPicPr>
          <p:nvPr/>
        </p:nvPicPr>
        <p:blipFill>
          <a:blip r:embed="rId2">
            <a:extLst/>
          </a:blip>
          <a:stretch>
            <a:fillRect/>
          </a:stretch>
        </p:blipFill>
        <p:spPr>
          <a:xfrm>
            <a:off x="794325" y="3237509"/>
            <a:ext cx="2692907" cy="1797515"/>
          </a:xfrm>
          <a:prstGeom prst="rect">
            <a:avLst/>
          </a:prstGeom>
          <a:ln>
            <a:noFill/>
          </a:ln>
          <a:effectLst>
            <a:outerShdw blurRad="76200" dist="63500" dir="5040000" algn="tl" rotWithShape="0">
              <a:srgbClr val="000000">
                <a:alpha val="41000"/>
              </a:srgbClr>
            </a:outerShdw>
          </a:effectLst>
        </p:spPr>
      </p:pic>
      <p:sp>
        <p:nvSpPr>
          <p:cNvPr id="2" name="Title 1">
            <a:extLst>
              <a:ext uri="{FF2B5EF4-FFF2-40B4-BE49-F238E27FC236}">
                <a16:creationId xmlns:a16="http://schemas.microsoft.com/office/drawing/2014/main" id="{4F803AD9-03EC-5C47-BE91-1FC7A5AC02FD}"/>
              </a:ext>
            </a:extLst>
          </p:cNvPr>
          <p:cNvSpPr>
            <a:spLocks noGrp="1"/>
          </p:cNvSpPr>
          <p:nvPr>
            <p:ph type="title"/>
          </p:nvPr>
        </p:nvSpPr>
        <p:spPr>
          <a:xfrm>
            <a:off x="680321" y="753228"/>
            <a:ext cx="9613861" cy="1080938"/>
          </a:xfrm>
        </p:spPr>
        <p:txBody>
          <a:bodyPr>
            <a:normAutofit/>
          </a:bodyPr>
          <a:lstStyle/>
          <a:p>
            <a:r>
              <a:rPr lang="en-US" dirty="0"/>
              <a:t>Tail </a:t>
            </a:r>
          </a:p>
        </p:txBody>
      </p:sp>
      <p:sp>
        <p:nvSpPr>
          <p:cNvPr id="3" name="Content Placeholder 2">
            <a:extLst>
              <a:ext uri="{FF2B5EF4-FFF2-40B4-BE49-F238E27FC236}">
                <a16:creationId xmlns:a16="http://schemas.microsoft.com/office/drawing/2014/main" id="{6B79CB54-87B5-0D48-A27F-D5286AA948B5}"/>
              </a:ext>
            </a:extLst>
          </p:cNvPr>
          <p:cNvSpPr>
            <a:spLocks noGrp="1"/>
          </p:cNvSpPr>
          <p:nvPr>
            <p:ph idx="1"/>
          </p:nvPr>
        </p:nvSpPr>
        <p:spPr>
          <a:xfrm>
            <a:off x="3777672" y="2336873"/>
            <a:ext cx="6516509" cy="3599316"/>
          </a:xfrm>
        </p:spPr>
        <p:txBody>
          <a:bodyPr>
            <a:normAutofit/>
          </a:bodyPr>
          <a:lstStyle/>
          <a:p>
            <a:r>
              <a:rPr lang="en-CA" dirty="0"/>
              <a:t>A bird uses its tail to steer its body in flight, much like the rudder on an airplane or a boat steer these devices steer. The tail can also produce drag when the bird is landing.</a:t>
            </a:r>
            <a:endParaRPr lang="en-US" dirty="0"/>
          </a:p>
        </p:txBody>
      </p:sp>
    </p:spTree>
    <p:extLst>
      <p:ext uri="{BB962C8B-B14F-4D97-AF65-F5344CB8AC3E}">
        <p14:creationId xmlns:p14="http://schemas.microsoft.com/office/powerpoint/2010/main" val="5992680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92000"/>
                <a:satMod val="200000"/>
                <a:lumMod val="128000"/>
              </a:schemeClr>
            </a:gs>
            <a:gs pos="50000">
              <a:schemeClr val="bg2">
                <a:shade val="100000"/>
                <a:hueMod val="100000"/>
                <a:satMod val="110000"/>
                <a:lumMod val="130000"/>
              </a:schemeClr>
            </a:gs>
            <a:gs pos="100000">
              <a:schemeClr val="bg2">
                <a:shade val="78000"/>
                <a:hueMod val="118000"/>
                <a:satMod val="120000"/>
                <a:lumMod val="69000"/>
              </a:schemeClr>
            </a:gs>
          </a:gsLst>
          <a:lin ang="2520000" scaled="0"/>
        </a:gradFill>
        <a:effectLst/>
      </p:bgPr>
    </p:bg>
    <p:spTree>
      <p:nvGrpSpPr>
        <p:cNvPr id="1" name=""/>
        <p:cNvGrpSpPr/>
        <p:nvPr/>
      </p:nvGrpSpPr>
      <p:grpSpPr>
        <a:xfrm>
          <a:off x="0" y="0"/>
          <a:ext cx="0" cy="0"/>
          <a:chOff x="0" y="0"/>
          <a:chExt cx="0" cy="0"/>
        </a:xfrm>
      </p:grpSpPr>
      <p:grpSp>
        <p:nvGrpSpPr>
          <p:cNvPr id="14" name="Group 13">
            <a:extLst>
              <a:ext uri="{FF2B5EF4-FFF2-40B4-BE49-F238E27FC236}">
                <a16:creationId xmlns:a16="http://schemas.microsoft.com/office/drawing/2014/main" id="{92F4B25E-E421-4D1A-B48D-AEDDB332C0A9}"/>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176" y="0"/>
            <a:ext cx="12192000" cy="6858001"/>
            <a:chOff x="-3176" y="0"/>
            <a:chExt cx="12192000" cy="6858001"/>
          </a:xfrm>
        </p:grpSpPr>
        <p:sp useBgFill="1">
          <p:nvSpPr>
            <p:cNvPr id="15" name="Rectangle 14">
              <a:extLst>
                <a:ext uri="{FF2B5EF4-FFF2-40B4-BE49-F238E27FC236}">
                  <a16:creationId xmlns:a16="http://schemas.microsoft.com/office/drawing/2014/main" id="{0223A324-0B3C-4E08-AE86-78CBED3038DC}"/>
                </a:ext>
              </a:extLst>
            </p:cNvPr>
            <p:cNvSpPr/>
            <p:nvPr>
              <p:extLst>
                <p:ext uri="{386F3935-93C4-4BCD-93E2-E3B085C9AB24}">
                  <p16:designElem xmlns:p16="http://schemas.microsoft.com/office/powerpoint/2015/main" val="1"/>
                </p:ext>
              </p:extLst>
            </p:nvPr>
          </p:nvSpPr>
          <p:spPr>
            <a:xfrm>
              <a:off x="0" y="0"/>
              <a:ext cx="12188824"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6" name="Picture 15">
              <a:extLst>
                <a:ext uri="{FF2B5EF4-FFF2-40B4-BE49-F238E27FC236}">
                  <a16:creationId xmlns:a16="http://schemas.microsoft.com/office/drawing/2014/main" id="{D29A420F-15CD-4ED5-AC4B-6D6E4E9ED210}"/>
                </a:ext>
              </a:extLst>
            </p:cNvPr>
            <p:cNvPicPr>
              <a:picLocks noChangeAspect="1"/>
            </p:cNvPicPr>
            <p:nvPr>
              <p:extLst>
                <p:ext uri="{386F3935-93C4-4BCD-93E2-E3B085C9AB24}">
                  <p16:designElem xmlns:p16="http://schemas.microsoft.com/office/powerpoint/2015/main" val="1"/>
                </p:ext>
              </p:extLst>
            </p:nvPr>
          </p:nvPicPr>
          <p:blipFill>
            <a:blip r:embed="rId2">
              <a:alphaModFix amt="10000"/>
              <a:extLst>
                <a:ext uri="{28A0092B-C50C-407E-A947-70E740481C1C}">
                  <a14:useLocalDpi xmlns:a14="http://schemas.microsoft.com/office/drawing/2010/main" val="0"/>
                </a:ext>
              </a:extLst>
            </a:blip>
            <a:stretch>
              <a:fillRect/>
            </a:stretch>
          </p:blipFill>
          <p:spPr>
            <a:xfrm>
              <a:off x="-3176" y="0"/>
              <a:ext cx="12192000" cy="6858000"/>
            </a:xfrm>
            <a:prstGeom prst="rect">
              <a:avLst/>
            </a:prstGeom>
          </p:spPr>
        </p:pic>
      </p:grpSp>
      <p:sp>
        <p:nvSpPr>
          <p:cNvPr id="18" name="Rectangle 17">
            <a:extLst>
              <a:ext uri="{FF2B5EF4-FFF2-40B4-BE49-F238E27FC236}">
                <a16:creationId xmlns:a16="http://schemas.microsoft.com/office/drawing/2014/main" id="{85968896-42A9-4229-A602-D9874B8AB576}"/>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50979" y="1"/>
            <a:ext cx="4641022" cy="6857999"/>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809725C9-769C-664E-A086-12E9A72138D3}"/>
              </a:ext>
            </a:extLst>
          </p:cNvPr>
          <p:cNvPicPr>
            <a:picLocks noChangeAspect="1"/>
          </p:cNvPicPr>
          <p:nvPr/>
        </p:nvPicPr>
        <p:blipFill>
          <a:blip r:embed="rId3"/>
          <a:stretch>
            <a:fillRect/>
          </a:stretch>
        </p:blipFill>
        <p:spPr>
          <a:xfrm>
            <a:off x="8188212" y="1251814"/>
            <a:ext cx="3360531" cy="2016318"/>
          </a:xfrm>
          <a:prstGeom prst="rect">
            <a:avLst/>
          </a:prstGeom>
        </p:spPr>
      </p:pic>
      <p:pic>
        <p:nvPicPr>
          <p:cNvPr id="9" name="Picture 8">
            <a:extLst>
              <a:ext uri="{FF2B5EF4-FFF2-40B4-BE49-F238E27FC236}">
                <a16:creationId xmlns:a16="http://schemas.microsoft.com/office/drawing/2014/main" id="{B06F1233-94B8-8C4E-AB3B-9A7DB90A2BC3}"/>
              </a:ext>
            </a:extLst>
          </p:cNvPr>
          <p:cNvPicPr>
            <a:picLocks noChangeAspect="1"/>
          </p:cNvPicPr>
          <p:nvPr/>
        </p:nvPicPr>
        <p:blipFill>
          <a:blip r:embed="rId4">
            <a:extLst/>
          </a:blip>
          <a:stretch>
            <a:fillRect/>
          </a:stretch>
        </p:blipFill>
        <p:spPr>
          <a:xfrm>
            <a:off x="8188213" y="3589866"/>
            <a:ext cx="3360530" cy="2243153"/>
          </a:xfrm>
          <a:prstGeom prst="rect">
            <a:avLst/>
          </a:prstGeom>
        </p:spPr>
      </p:pic>
      <p:sp>
        <p:nvSpPr>
          <p:cNvPr id="20" name="Rectangle 19">
            <a:extLst>
              <a:ext uri="{FF2B5EF4-FFF2-40B4-BE49-F238E27FC236}">
                <a16:creationId xmlns:a16="http://schemas.microsoft.com/office/drawing/2014/main" id="{8F4995E6-BA9A-457F-BC4E-5425E1B2A2F6}"/>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2" y="609600"/>
            <a:ext cx="796704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22" name="Picture 21">
            <a:extLst>
              <a:ext uri="{FF2B5EF4-FFF2-40B4-BE49-F238E27FC236}">
                <a16:creationId xmlns:a16="http://schemas.microsoft.com/office/drawing/2014/main" id="{C731E9AB-1EEF-493E-A060-E9B54C1BA323}"/>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5">
            <a:extLst>
              <a:ext uri="{28A0092B-C50C-407E-A947-70E740481C1C}">
                <a14:useLocalDpi xmlns:a14="http://schemas.microsoft.com/office/drawing/2010/main" val="0"/>
              </a:ext>
            </a:extLst>
          </a:blip>
          <a:stretch>
            <a:fillRect/>
          </a:stretch>
        </p:blipFill>
        <p:spPr>
          <a:xfrm>
            <a:off x="2" y="1970240"/>
            <a:ext cx="7967048" cy="321164"/>
          </a:xfrm>
          <a:prstGeom prst="rect">
            <a:avLst/>
          </a:prstGeom>
        </p:spPr>
      </p:pic>
      <p:sp>
        <p:nvSpPr>
          <p:cNvPr id="2" name="Title 1">
            <a:extLst>
              <a:ext uri="{FF2B5EF4-FFF2-40B4-BE49-F238E27FC236}">
                <a16:creationId xmlns:a16="http://schemas.microsoft.com/office/drawing/2014/main" id="{233379C5-54D9-3D48-9C86-FB720F0A8884}"/>
              </a:ext>
            </a:extLst>
          </p:cNvPr>
          <p:cNvSpPr>
            <a:spLocks noGrp="1"/>
          </p:cNvSpPr>
          <p:nvPr>
            <p:ph type="title"/>
          </p:nvPr>
        </p:nvSpPr>
        <p:spPr>
          <a:xfrm>
            <a:off x="680321" y="753228"/>
            <a:ext cx="7087552" cy="1080938"/>
          </a:xfrm>
        </p:spPr>
        <p:txBody>
          <a:bodyPr>
            <a:normAutofit/>
          </a:bodyPr>
          <a:lstStyle/>
          <a:p>
            <a:r>
              <a:rPr lang="en-US" dirty="0"/>
              <a:t>Did you know?</a:t>
            </a:r>
          </a:p>
        </p:txBody>
      </p:sp>
      <p:sp>
        <p:nvSpPr>
          <p:cNvPr id="3" name="Content Placeholder 2">
            <a:extLst>
              <a:ext uri="{FF2B5EF4-FFF2-40B4-BE49-F238E27FC236}">
                <a16:creationId xmlns:a16="http://schemas.microsoft.com/office/drawing/2014/main" id="{23BBCB47-00FF-CE4A-B817-F79D0FB01B03}"/>
              </a:ext>
            </a:extLst>
          </p:cNvPr>
          <p:cNvSpPr>
            <a:spLocks noGrp="1"/>
          </p:cNvSpPr>
          <p:nvPr>
            <p:ph idx="1"/>
          </p:nvPr>
        </p:nvSpPr>
        <p:spPr>
          <a:xfrm>
            <a:off x="680321" y="2336873"/>
            <a:ext cx="6423211" cy="3599316"/>
          </a:xfrm>
        </p:spPr>
        <p:txBody>
          <a:bodyPr>
            <a:normAutofit/>
          </a:bodyPr>
          <a:lstStyle/>
          <a:p>
            <a:r>
              <a:rPr lang="en-CA" sz="1900" dirty="0"/>
              <a:t>There are a number of birds that cannot fly, such as the penguin, ostrich, emu, cassowary, rhea, and kiwi. These birds are flightless for a variety of reasons. Some of them are too heavy, some have wings too small to lift their body, some are poorly streamlined, and others do not have feathers that allow the air to move over them to lift off. Often these feathers are like downy feathers. These birds are adapted in other ways to survive in their surroundings. For example, the wings on a penguin are too small compared to the size of its body to help it fly. These wings are useful for swimming through water to find food and escape predators.</a:t>
            </a:r>
            <a:endParaRPr lang="en-US" sz="1900" dirty="0"/>
          </a:p>
        </p:txBody>
      </p:sp>
    </p:spTree>
    <p:extLst>
      <p:ext uri="{BB962C8B-B14F-4D97-AF65-F5344CB8AC3E}">
        <p14:creationId xmlns:p14="http://schemas.microsoft.com/office/powerpoint/2010/main" val="9431946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624169-1CFD-9649-9C62-AF1E3E14695A}"/>
              </a:ext>
            </a:extLst>
          </p:cNvPr>
          <p:cNvSpPr>
            <a:spLocks noGrp="1"/>
          </p:cNvSpPr>
          <p:nvPr>
            <p:ph type="title"/>
          </p:nvPr>
        </p:nvSpPr>
        <p:spPr/>
        <p:txBody>
          <a:bodyPr/>
          <a:lstStyle/>
          <a:p>
            <a:r>
              <a:rPr lang="en-US" dirty="0"/>
              <a:t>Notes….</a:t>
            </a:r>
          </a:p>
        </p:txBody>
      </p:sp>
      <p:sp>
        <p:nvSpPr>
          <p:cNvPr id="3" name="Content Placeholder 2">
            <a:extLst>
              <a:ext uri="{FF2B5EF4-FFF2-40B4-BE49-F238E27FC236}">
                <a16:creationId xmlns:a16="http://schemas.microsoft.com/office/drawing/2014/main" id="{6AEA93E1-A7E9-2147-AD0A-00D01B948253}"/>
              </a:ext>
            </a:extLst>
          </p:cNvPr>
          <p:cNvSpPr>
            <a:spLocks noGrp="1"/>
          </p:cNvSpPr>
          <p:nvPr>
            <p:ph idx="1"/>
          </p:nvPr>
        </p:nvSpPr>
        <p:spPr/>
        <p:txBody>
          <a:bodyPr>
            <a:normAutofit fontScale="85000" lnSpcReduction="10000"/>
          </a:bodyPr>
          <a:lstStyle/>
          <a:p>
            <a:pPr marL="457200" indent="-457200">
              <a:buAutoNum type="arabicPeriod"/>
            </a:pPr>
            <a:r>
              <a:rPr lang="en-US" sz="3200" dirty="0"/>
              <a:t>A bird has a smooth streamlined shape</a:t>
            </a:r>
          </a:p>
          <a:p>
            <a:pPr marL="457200" indent="-457200">
              <a:buAutoNum type="arabicPeriod"/>
            </a:pPr>
            <a:r>
              <a:rPr lang="en-US" sz="3200" dirty="0"/>
              <a:t>A bird’s wings and each of its feathers are shaped much like the wing of an aircraft – curved on the top and flatter on bottom</a:t>
            </a:r>
          </a:p>
          <a:p>
            <a:pPr marL="457200" indent="-457200">
              <a:buAutoNum type="arabicPeriod"/>
            </a:pPr>
            <a:r>
              <a:rPr lang="en-US" sz="3200" dirty="0"/>
              <a:t>Its flight is powered by large muscles inside its body.  Powerful chest muscles flap the wings up and down</a:t>
            </a:r>
          </a:p>
          <a:p>
            <a:pPr marL="457200" indent="-457200">
              <a:buAutoNum type="arabicPeriod"/>
            </a:pPr>
            <a:r>
              <a:rPr lang="en-US" sz="3200" dirty="0"/>
              <a:t>A birds collarbone is fused in a “wish-bone” shape that forms a rigid frame so its body is not squashed when the powerful muscles contract</a:t>
            </a:r>
          </a:p>
          <a:p>
            <a:pPr marL="457200" indent="-457200">
              <a:buAutoNum type="arabicPeriod"/>
            </a:pPr>
            <a:endParaRPr lang="en-US" dirty="0"/>
          </a:p>
          <a:p>
            <a:pPr marL="457200" indent="-457200">
              <a:buAutoNum type="arabicPeriod"/>
            </a:pPr>
            <a:endParaRPr lang="en-US" dirty="0"/>
          </a:p>
        </p:txBody>
      </p:sp>
    </p:spTree>
    <p:extLst>
      <p:ext uri="{BB962C8B-B14F-4D97-AF65-F5344CB8AC3E}">
        <p14:creationId xmlns:p14="http://schemas.microsoft.com/office/powerpoint/2010/main" val="8470005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4EA68C-61F4-784C-ADDD-EC64D594AF01}"/>
              </a:ext>
            </a:extLst>
          </p:cNvPr>
          <p:cNvSpPr>
            <a:spLocks noGrp="1"/>
          </p:cNvSpPr>
          <p:nvPr>
            <p:ph type="title"/>
          </p:nvPr>
        </p:nvSpPr>
        <p:spPr/>
        <p:txBody>
          <a:bodyPr/>
          <a:lstStyle/>
          <a:p>
            <a:r>
              <a:rPr lang="en-US" dirty="0"/>
              <a:t>Notes</a:t>
            </a:r>
          </a:p>
        </p:txBody>
      </p:sp>
      <p:sp>
        <p:nvSpPr>
          <p:cNvPr id="3" name="Content Placeholder 2">
            <a:extLst>
              <a:ext uri="{FF2B5EF4-FFF2-40B4-BE49-F238E27FC236}">
                <a16:creationId xmlns:a16="http://schemas.microsoft.com/office/drawing/2014/main" id="{2204BAB9-D3D7-3146-90B2-EB8694B570CE}"/>
              </a:ext>
            </a:extLst>
          </p:cNvPr>
          <p:cNvSpPr>
            <a:spLocks noGrp="1"/>
          </p:cNvSpPr>
          <p:nvPr>
            <p:ph idx="1"/>
          </p:nvPr>
        </p:nvSpPr>
        <p:spPr/>
        <p:txBody>
          <a:bodyPr/>
          <a:lstStyle/>
          <a:p>
            <a:pPr marL="0" indent="0">
              <a:buNone/>
            </a:pPr>
            <a:r>
              <a:rPr lang="en-US" sz="2800" dirty="0"/>
              <a:t>5. The tail is used for steering</a:t>
            </a:r>
          </a:p>
          <a:p>
            <a:pPr marL="0" indent="0">
              <a:buNone/>
            </a:pPr>
            <a:r>
              <a:rPr lang="en-US" sz="2800" dirty="0"/>
              <a:t>6. Wings are covered in tightly fitting feathers that trap the air</a:t>
            </a:r>
          </a:p>
          <a:p>
            <a:pPr marL="0" indent="0">
              <a:buNone/>
            </a:pPr>
            <a:r>
              <a:rPr lang="en-US" sz="2800" dirty="0"/>
              <a:t>7. A bird’s wing can change shape – as they beat down, they push the air backwards</a:t>
            </a:r>
          </a:p>
          <a:p>
            <a:pPr marL="0" indent="0">
              <a:buNone/>
            </a:pPr>
            <a:r>
              <a:rPr lang="en-US" sz="2800" dirty="0"/>
              <a:t>	- Special feathers at the tip of the wings come together to help push the air back – this makes the bird move forward</a:t>
            </a:r>
          </a:p>
          <a:p>
            <a:pPr marL="0" indent="0">
              <a:buNone/>
            </a:pPr>
            <a:endParaRPr lang="en-US" dirty="0"/>
          </a:p>
          <a:p>
            <a:endParaRPr lang="en-US" dirty="0"/>
          </a:p>
        </p:txBody>
      </p:sp>
    </p:spTree>
    <p:extLst>
      <p:ext uri="{BB962C8B-B14F-4D97-AF65-F5344CB8AC3E}">
        <p14:creationId xmlns:p14="http://schemas.microsoft.com/office/powerpoint/2010/main" val="29346439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32741D-3097-5849-B485-4016CF859EAA}"/>
              </a:ext>
            </a:extLst>
          </p:cNvPr>
          <p:cNvSpPr>
            <a:spLocks noGrp="1"/>
          </p:cNvSpPr>
          <p:nvPr>
            <p:ph type="title"/>
          </p:nvPr>
        </p:nvSpPr>
        <p:spPr/>
        <p:txBody>
          <a:bodyPr/>
          <a:lstStyle/>
          <a:p>
            <a:r>
              <a:rPr lang="en-US" dirty="0"/>
              <a:t>Notes </a:t>
            </a:r>
          </a:p>
        </p:txBody>
      </p:sp>
      <p:sp>
        <p:nvSpPr>
          <p:cNvPr id="3" name="Content Placeholder 2">
            <a:extLst>
              <a:ext uri="{FF2B5EF4-FFF2-40B4-BE49-F238E27FC236}">
                <a16:creationId xmlns:a16="http://schemas.microsoft.com/office/drawing/2014/main" id="{7A077E76-7FD4-6045-ADDF-18A3530E138A}"/>
              </a:ext>
            </a:extLst>
          </p:cNvPr>
          <p:cNvSpPr>
            <a:spLocks noGrp="1"/>
          </p:cNvSpPr>
          <p:nvPr>
            <p:ph idx="1"/>
          </p:nvPr>
        </p:nvSpPr>
        <p:spPr>
          <a:xfrm>
            <a:off x="680321" y="2152892"/>
            <a:ext cx="9613861" cy="4202188"/>
          </a:xfrm>
        </p:spPr>
        <p:txBody>
          <a:bodyPr>
            <a:normAutofit/>
          </a:bodyPr>
          <a:lstStyle/>
          <a:p>
            <a:pPr marL="0" indent="0">
              <a:buNone/>
            </a:pPr>
            <a:r>
              <a:rPr lang="en-US" sz="2800" dirty="0"/>
              <a:t>8. When the wings are pulled up – the tips of the wing feathers move apart to let air pull through.</a:t>
            </a:r>
          </a:p>
          <a:p>
            <a:r>
              <a:rPr lang="en-US" sz="2800" dirty="0"/>
              <a:t>This reduces air resistance and means the bird uses less energy pushing against the air  </a:t>
            </a:r>
          </a:p>
          <a:p>
            <a:pPr marL="0" indent="0">
              <a:buNone/>
            </a:pPr>
            <a:r>
              <a:rPr lang="en-US" sz="2800" dirty="0"/>
              <a:t>9. To take off, a bird has to beat its wings very hard to force air quickly over the upper surfaces and produce lift.  Once high enough, the rate of the beating can be reduced</a:t>
            </a:r>
          </a:p>
          <a:p>
            <a:pPr marL="0" indent="0">
              <a:buNone/>
            </a:pPr>
            <a:r>
              <a:rPr lang="en-US" sz="2800" dirty="0"/>
              <a:t>10. Bones of a bird contain many hollow spaces making it lightweight and strong</a:t>
            </a:r>
          </a:p>
          <a:p>
            <a:pPr marL="0" indent="0">
              <a:buNone/>
            </a:pPr>
            <a:endParaRPr lang="en-US" dirty="0"/>
          </a:p>
        </p:txBody>
      </p:sp>
    </p:spTree>
    <p:extLst>
      <p:ext uri="{BB962C8B-B14F-4D97-AF65-F5344CB8AC3E}">
        <p14:creationId xmlns:p14="http://schemas.microsoft.com/office/powerpoint/2010/main" val="27586965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7DB010-4E53-BC42-A952-744926B60DF2}"/>
              </a:ext>
            </a:extLst>
          </p:cNvPr>
          <p:cNvSpPr>
            <a:spLocks noGrp="1"/>
          </p:cNvSpPr>
          <p:nvPr>
            <p:ph type="title"/>
          </p:nvPr>
        </p:nvSpPr>
        <p:spPr/>
        <p:txBody>
          <a:bodyPr/>
          <a:lstStyle/>
          <a:p>
            <a:r>
              <a:rPr lang="en-US" dirty="0"/>
              <a:t>Adaptations</a:t>
            </a:r>
          </a:p>
        </p:txBody>
      </p:sp>
      <p:sp>
        <p:nvSpPr>
          <p:cNvPr id="3" name="Content Placeholder 2">
            <a:extLst>
              <a:ext uri="{FF2B5EF4-FFF2-40B4-BE49-F238E27FC236}">
                <a16:creationId xmlns:a16="http://schemas.microsoft.com/office/drawing/2014/main" id="{16CAD92F-EF2E-5F49-AD60-2AB84160043C}"/>
              </a:ext>
            </a:extLst>
          </p:cNvPr>
          <p:cNvSpPr>
            <a:spLocks noGrp="1"/>
          </p:cNvSpPr>
          <p:nvPr>
            <p:ph idx="1"/>
          </p:nvPr>
        </p:nvSpPr>
        <p:spPr/>
        <p:txBody>
          <a:bodyPr/>
          <a:lstStyle/>
          <a:p>
            <a:r>
              <a:rPr lang="en-CA" dirty="0"/>
              <a:t>An </a:t>
            </a:r>
            <a:r>
              <a:rPr lang="en-CA" b="1" dirty="0"/>
              <a:t>adaptation</a:t>
            </a:r>
            <a:r>
              <a:rPr lang="en-CA" dirty="0"/>
              <a:t> is a change that living things undergo so they can better survive in their environment. </a:t>
            </a:r>
          </a:p>
          <a:p>
            <a:r>
              <a:rPr lang="en-CA" dirty="0"/>
              <a:t>The change occurs over a long period of time. Birds have a number of adaptations that allow them to take off into flight, move once they are in flight, and to land.</a:t>
            </a:r>
            <a:endParaRPr lang="en-US" dirty="0"/>
          </a:p>
        </p:txBody>
      </p:sp>
    </p:spTree>
    <p:extLst>
      <p:ext uri="{BB962C8B-B14F-4D97-AF65-F5344CB8AC3E}">
        <p14:creationId xmlns:p14="http://schemas.microsoft.com/office/powerpoint/2010/main" val="16455131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92000"/>
                <a:satMod val="200000"/>
                <a:lumMod val="128000"/>
              </a:schemeClr>
            </a:gs>
            <a:gs pos="50000">
              <a:schemeClr val="bg2">
                <a:shade val="100000"/>
                <a:hueMod val="100000"/>
                <a:satMod val="110000"/>
                <a:lumMod val="130000"/>
              </a:schemeClr>
            </a:gs>
            <a:gs pos="100000">
              <a:schemeClr val="bg2">
                <a:shade val="78000"/>
                <a:hueMod val="118000"/>
                <a:satMod val="120000"/>
                <a:lumMod val="69000"/>
              </a:schemeClr>
            </a:gs>
          </a:gsLst>
          <a:lin ang="2520000" scaled="0"/>
        </a:gradFill>
        <a:effectLst/>
      </p:bgPr>
    </p:bg>
    <p:spTree>
      <p:nvGrpSpPr>
        <p:cNvPr id="1" name=""/>
        <p:cNvGrpSpPr/>
        <p:nvPr/>
      </p:nvGrpSpPr>
      <p:grpSpPr>
        <a:xfrm>
          <a:off x="0" y="0"/>
          <a:ext cx="0" cy="0"/>
          <a:chOff x="0" y="0"/>
          <a:chExt cx="0" cy="0"/>
        </a:xfrm>
      </p:grpSpPr>
      <p:grpSp>
        <p:nvGrpSpPr>
          <p:cNvPr id="28" name="Group 10">
            <a:extLst>
              <a:ext uri="{FF2B5EF4-FFF2-40B4-BE49-F238E27FC236}">
                <a16:creationId xmlns:a16="http://schemas.microsoft.com/office/drawing/2014/main" id="{8F967AEC-369B-49E7-B3C9-42C243DFA9DE}"/>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176" y="0"/>
            <a:ext cx="12192000" cy="6858001"/>
            <a:chOff x="-3176" y="0"/>
            <a:chExt cx="12192000" cy="6858001"/>
          </a:xfrm>
        </p:grpSpPr>
        <p:sp useBgFill="1">
          <p:nvSpPr>
            <p:cNvPr id="12" name="Rectangle 11">
              <a:extLst>
                <a:ext uri="{FF2B5EF4-FFF2-40B4-BE49-F238E27FC236}">
                  <a16:creationId xmlns:a16="http://schemas.microsoft.com/office/drawing/2014/main" id="{57CF4A6E-A4AE-48C7-877C-75AFD72CF32C}"/>
                </a:ext>
              </a:extLst>
            </p:cNvPr>
            <p:cNvSpPr/>
            <p:nvPr>
              <p:extLst>
                <p:ext uri="{386F3935-93C4-4BCD-93E2-E3B085C9AB24}">
                  <p16:designElem xmlns:p16="http://schemas.microsoft.com/office/powerpoint/2015/main" val="1"/>
                </p:ext>
              </p:extLst>
            </p:nvPr>
          </p:nvSpPr>
          <p:spPr>
            <a:xfrm>
              <a:off x="0" y="0"/>
              <a:ext cx="12188824"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9" name="Picture 12">
              <a:extLst>
                <a:ext uri="{FF2B5EF4-FFF2-40B4-BE49-F238E27FC236}">
                  <a16:creationId xmlns:a16="http://schemas.microsoft.com/office/drawing/2014/main" id="{927B0B2F-940E-4FB6-A44C-7AB179FF4FC4}"/>
                </a:ext>
              </a:extLst>
            </p:cNvPr>
            <p:cNvPicPr>
              <a:picLocks noChangeAspect="1"/>
            </p:cNvPicPr>
            <p:nvPr>
              <p:extLst>
                <p:ext uri="{386F3935-93C4-4BCD-93E2-E3B085C9AB24}">
                  <p16:designElem xmlns:p16="http://schemas.microsoft.com/office/powerpoint/2015/main" val="1"/>
                </p:ext>
              </p:extLst>
            </p:nvPr>
          </p:nvPicPr>
          <p:blipFill>
            <a:blip r:embed="rId2">
              <a:alphaModFix amt="10000"/>
              <a:extLst>
                <a:ext uri="{28A0092B-C50C-407E-A947-70E740481C1C}">
                  <a14:useLocalDpi xmlns:a14="http://schemas.microsoft.com/office/drawing/2010/main" val="0"/>
                </a:ext>
              </a:extLst>
            </a:blip>
            <a:stretch>
              <a:fillRect/>
            </a:stretch>
          </p:blipFill>
          <p:spPr>
            <a:xfrm>
              <a:off x="-3176" y="0"/>
              <a:ext cx="12192000" cy="6858000"/>
            </a:xfrm>
            <a:prstGeom prst="rect">
              <a:avLst/>
            </a:prstGeom>
          </p:spPr>
        </p:pic>
      </p:grpSp>
      <p:sp>
        <p:nvSpPr>
          <p:cNvPr id="30" name="Rectangle 14">
            <a:extLst>
              <a:ext uri="{FF2B5EF4-FFF2-40B4-BE49-F238E27FC236}">
                <a16:creationId xmlns:a16="http://schemas.microsoft.com/office/drawing/2014/main" id="{F2B22524-464E-4675-9F75-C4C06CA4E8C8}"/>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2" y="609600"/>
            <a:ext cx="7002377"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31" name="Picture 16">
            <a:extLst>
              <a:ext uri="{FF2B5EF4-FFF2-40B4-BE49-F238E27FC236}">
                <a16:creationId xmlns:a16="http://schemas.microsoft.com/office/drawing/2014/main" id="{D74780EB-D8E6-475A-B41E-F61AEE306D9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2" y="1970240"/>
            <a:ext cx="7040880" cy="202738"/>
          </a:xfrm>
          <a:prstGeom prst="rect">
            <a:avLst/>
          </a:prstGeom>
        </p:spPr>
      </p:pic>
      <p:pic>
        <p:nvPicPr>
          <p:cNvPr id="5" name="Picture 4">
            <a:extLst>
              <a:ext uri="{FF2B5EF4-FFF2-40B4-BE49-F238E27FC236}">
                <a16:creationId xmlns:a16="http://schemas.microsoft.com/office/drawing/2014/main" id="{4B3DADB5-6BCD-7942-9B9E-F0F4A1119FCD}"/>
              </a:ext>
            </a:extLst>
          </p:cNvPr>
          <p:cNvPicPr>
            <a:picLocks noChangeAspect="1"/>
          </p:cNvPicPr>
          <p:nvPr/>
        </p:nvPicPr>
        <p:blipFill rotWithShape="1">
          <a:blip r:embed="rId4">
            <a:extLst/>
          </a:blip>
          <a:srcRect l="10615" r="3933" b="-3"/>
          <a:stretch/>
        </p:blipFill>
        <p:spPr>
          <a:xfrm>
            <a:off x="7318966" y="484632"/>
            <a:ext cx="4495806" cy="3511948"/>
          </a:xfrm>
          <a:prstGeom prst="rect">
            <a:avLst/>
          </a:prstGeom>
          <a:ln>
            <a:noFill/>
          </a:ln>
          <a:effectLst>
            <a:outerShdw blurRad="76200" dist="63500" dir="5040000" algn="tl" rotWithShape="0">
              <a:srgbClr val="000000">
                <a:alpha val="41000"/>
              </a:srgbClr>
            </a:outerShdw>
          </a:effectLst>
        </p:spPr>
      </p:pic>
      <p:pic>
        <p:nvPicPr>
          <p:cNvPr id="4" name="Picture 3">
            <a:extLst>
              <a:ext uri="{FF2B5EF4-FFF2-40B4-BE49-F238E27FC236}">
                <a16:creationId xmlns:a16="http://schemas.microsoft.com/office/drawing/2014/main" id="{472D780C-7155-0341-A39D-18790FB47AEF}"/>
              </a:ext>
            </a:extLst>
          </p:cNvPr>
          <p:cNvPicPr>
            <a:picLocks noChangeAspect="1"/>
          </p:cNvPicPr>
          <p:nvPr/>
        </p:nvPicPr>
        <p:blipFill rotWithShape="1">
          <a:blip r:embed="rId5"/>
          <a:srcRect l="12983" r="7240" b="1"/>
          <a:stretch/>
        </p:blipFill>
        <p:spPr>
          <a:xfrm>
            <a:off x="9144000" y="4150596"/>
            <a:ext cx="2670772" cy="2231808"/>
          </a:xfrm>
          <a:prstGeom prst="rect">
            <a:avLst/>
          </a:prstGeom>
          <a:ln>
            <a:noFill/>
          </a:ln>
          <a:effectLst>
            <a:outerShdw blurRad="76200" dist="63500" dir="5040000" algn="tl" rotWithShape="0">
              <a:srgbClr val="000000">
                <a:alpha val="41000"/>
              </a:srgbClr>
            </a:outerShdw>
          </a:effectLst>
        </p:spPr>
      </p:pic>
      <p:pic>
        <p:nvPicPr>
          <p:cNvPr id="6" name="Picture 5">
            <a:extLst>
              <a:ext uri="{FF2B5EF4-FFF2-40B4-BE49-F238E27FC236}">
                <a16:creationId xmlns:a16="http://schemas.microsoft.com/office/drawing/2014/main" id="{B1985396-1215-964C-AFF9-F8D5EB34E3F3}"/>
              </a:ext>
            </a:extLst>
          </p:cNvPr>
          <p:cNvPicPr>
            <a:picLocks noChangeAspect="1"/>
          </p:cNvPicPr>
          <p:nvPr/>
        </p:nvPicPr>
        <p:blipFill rotWithShape="1">
          <a:blip r:embed="rId6">
            <a:extLst/>
          </a:blip>
          <a:srcRect t="6079" r="8" b="8"/>
          <a:stretch/>
        </p:blipFill>
        <p:spPr>
          <a:xfrm>
            <a:off x="7318965" y="4150596"/>
            <a:ext cx="1663109" cy="2223497"/>
          </a:xfrm>
          <a:prstGeom prst="rect">
            <a:avLst/>
          </a:prstGeom>
          <a:ln>
            <a:noFill/>
          </a:ln>
          <a:effectLst>
            <a:outerShdw blurRad="76200" dist="63500" dir="5040000" algn="tl" rotWithShape="0">
              <a:srgbClr val="000000">
                <a:alpha val="41000"/>
              </a:srgbClr>
            </a:outerShdw>
          </a:effectLst>
        </p:spPr>
      </p:pic>
      <p:sp>
        <p:nvSpPr>
          <p:cNvPr id="2" name="Title 1">
            <a:extLst>
              <a:ext uri="{FF2B5EF4-FFF2-40B4-BE49-F238E27FC236}">
                <a16:creationId xmlns:a16="http://schemas.microsoft.com/office/drawing/2014/main" id="{12B9C9D5-1D31-3047-B557-5B2927112A3F}"/>
              </a:ext>
            </a:extLst>
          </p:cNvPr>
          <p:cNvSpPr>
            <a:spLocks noGrp="1"/>
          </p:cNvSpPr>
          <p:nvPr>
            <p:ph type="title"/>
          </p:nvPr>
        </p:nvSpPr>
        <p:spPr>
          <a:xfrm>
            <a:off x="680322" y="753228"/>
            <a:ext cx="6106978" cy="1080938"/>
          </a:xfrm>
        </p:spPr>
        <p:txBody>
          <a:bodyPr>
            <a:normAutofit/>
          </a:bodyPr>
          <a:lstStyle/>
          <a:p>
            <a:r>
              <a:rPr lang="en-US"/>
              <a:t>Adaptations</a:t>
            </a:r>
          </a:p>
        </p:txBody>
      </p:sp>
      <p:sp>
        <p:nvSpPr>
          <p:cNvPr id="3" name="Content Placeholder 2">
            <a:extLst>
              <a:ext uri="{FF2B5EF4-FFF2-40B4-BE49-F238E27FC236}">
                <a16:creationId xmlns:a16="http://schemas.microsoft.com/office/drawing/2014/main" id="{918D4FA0-807C-344B-803D-2131A64D11BF}"/>
              </a:ext>
            </a:extLst>
          </p:cNvPr>
          <p:cNvSpPr>
            <a:spLocks noGrp="1"/>
          </p:cNvSpPr>
          <p:nvPr>
            <p:ph idx="1"/>
          </p:nvPr>
        </p:nvSpPr>
        <p:spPr>
          <a:xfrm>
            <a:off x="680321" y="2336873"/>
            <a:ext cx="6106979" cy="3599316"/>
          </a:xfrm>
        </p:spPr>
        <p:txBody>
          <a:bodyPr>
            <a:normAutofit/>
          </a:bodyPr>
          <a:lstStyle/>
          <a:p>
            <a:r>
              <a:rPr lang="en-CA" sz="2000" dirty="0"/>
              <a:t>Some birds, such as eagles, are able to soar. </a:t>
            </a:r>
          </a:p>
          <a:p>
            <a:r>
              <a:rPr lang="en-CA" sz="2000" dirty="0"/>
              <a:t>Other birds, like geese, have adapted so they can fly long distances. </a:t>
            </a:r>
          </a:p>
          <a:p>
            <a:r>
              <a:rPr lang="en-CA" sz="2000" dirty="0"/>
              <a:t>Still other birds, such as hummingbirds, are able to hover and fly swiftly. </a:t>
            </a:r>
          </a:p>
          <a:p>
            <a:r>
              <a:rPr lang="en-CA" sz="2000" dirty="0"/>
              <a:t>Each of these birds has adaptations to help it survive in its environment.</a:t>
            </a:r>
            <a:endParaRPr lang="en-US" sz="2000" dirty="0"/>
          </a:p>
        </p:txBody>
      </p:sp>
    </p:spTree>
    <p:extLst>
      <p:ext uri="{BB962C8B-B14F-4D97-AF65-F5344CB8AC3E}">
        <p14:creationId xmlns:p14="http://schemas.microsoft.com/office/powerpoint/2010/main" val="24720519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BC7907-F166-AC4A-9184-87235234C095}"/>
              </a:ext>
            </a:extLst>
          </p:cNvPr>
          <p:cNvSpPr>
            <a:spLocks noGrp="1"/>
          </p:cNvSpPr>
          <p:nvPr>
            <p:ph type="title"/>
          </p:nvPr>
        </p:nvSpPr>
        <p:spPr/>
        <p:txBody>
          <a:bodyPr>
            <a:normAutofit fontScale="90000"/>
          </a:bodyPr>
          <a:lstStyle/>
          <a:p>
            <a:r>
              <a:rPr lang="en-CA" dirty="0"/>
              <a:t>Many birds have the following adaptations for flight:</a:t>
            </a:r>
            <a:br>
              <a:rPr lang="en-CA" dirty="0"/>
            </a:br>
            <a:endParaRPr lang="en-US" dirty="0"/>
          </a:p>
        </p:txBody>
      </p:sp>
      <p:sp>
        <p:nvSpPr>
          <p:cNvPr id="3" name="Content Placeholder 2">
            <a:extLst>
              <a:ext uri="{FF2B5EF4-FFF2-40B4-BE49-F238E27FC236}">
                <a16:creationId xmlns:a16="http://schemas.microsoft.com/office/drawing/2014/main" id="{BD057110-46C6-664C-8C56-D328702B85BE}"/>
              </a:ext>
            </a:extLst>
          </p:cNvPr>
          <p:cNvSpPr>
            <a:spLocks noGrp="1"/>
          </p:cNvSpPr>
          <p:nvPr>
            <p:ph idx="1"/>
          </p:nvPr>
        </p:nvSpPr>
        <p:spPr/>
        <p:txBody>
          <a:bodyPr>
            <a:normAutofit lnSpcReduction="10000"/>
          </a:bodyPr>
          <a:lstStyle/>
          <a:p>
            <a:r>
              <a:rPr lang="en-CA" dirty="0"/>
              <a:t>wings</a:t>
            </a:r>
          </a:p>
          <a:p>
            <a:r>
              <a:rPr lang="en-CA" dirty="0"/>
              <a:t>feathers</a:t>
            </a:r>
          </a:p>
          <a:p>
            <a:r>
              <a:rPr lang="en-CA" dirty="0"/>
              <a:t>hollow bones</a:t>
            </a:r>
          </a:p>
          <a:p>
            <a:r>
              <a:rPr lang="en-CA" dirty="0"/>
              <a:t>powerful flight muscles</a:t>
            </a:r>
          </a:p>
          <a:p>
            <a:r>
              <a:rPr lang="en-CA" dirty="0"/>
              <a:t>streamlined shape body</a:t>
            </a:r>
          </a:p>
          <a:p>
            <a:r>
              <a:rPr lang="en-CA" dirty="0"/>
              <a:t>efficient breathing system</a:t>
            </a:r>
          </a:p>
          <a:p>
            <a:r>
              <a:rPr lang="en-CA" dirty="0"/>
              <a:t>tail for steering and braking</a:t>
            </a:r>
          </a:p>
          <a:p>
            <a:r>
              <a:rPr lang="en-CA" dirty="0"/>
              <a:t>legs that retract after takeoff to reduce drag</a:t>
            </a:r>
          </a:p>
          <a:p>
            <a:endParaRPr lang="en-US" dirty="0"/>
          </a:p>
        </p:txBody>
      </p:sp>
    </p:spTree>
    <p:extLst>
      <p:ext uri="{BB962C8B-B14F-4D97-AF65-F5344CB8AC3E}">
        <p14:creationId xmlns:p14="http://schemas.microsoft.com/office/powerpoint/2010/main" val="41879055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92000"/>
                <a:satMod val="200000"/>
                <a:lumMod val="128000"/>
              </a:schemeClr>
            </a:gs>
            <a:gs pos="50000">
              <a:schemeClr val="bg2">
                <a:shade val="100000"/>
                <a:hueMod val="100000"/>
                <a:satMod val="110000"/>
                <a:lumMod val="130000"/>
              </a:schemeClr>
            </a:gs>
            <a:gs pos="100000">
              <a:schemeClr val="bg2">
                <a:shade val="78000"/>
                <a:hueMod val="118000"/>
                <a:satMod val="120000"/>
                <a:lumMod val="69000"/>
              </a:schemeClr>
            </a:gs>
          </a:gsLst>
          <a:lin ang="2520000" scaled="0"/>
        </a:gra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7CE25703-CB3E-2041-A906-3BFBADE09970}"/>
              </a:ext>
            </a:extLst>
          </p:cNvPr>
          <p:cNvPicPr>
            <a:picLocks noChangeAspect="1"/>
          </p:cNvPicPr>
          <p:nvPr/>
        </p:nvPicPr>
        <p:blipFill rotWithShape="1">
          <a:blip r:embed="rId2">
            <a:extLst/>
          </a:blip>
          <a:srcRect r="16858"/>
          <a:stretch/>
        </p:blipFill>
        <p:spPr>
          <a:xfrm>
            <a:off x="6317103" y="2336872"/>
            <a:ext cx="2692907" cy="3598789"/>
          </a:xfrm>
          <a:prstGeom prst="rect">
            <a:avLst/>
          </a:prstGeom>
          <a:ln>
            <a:noFill/>
          </a:ln>
          <a:effectLst>
            <a:outerShdw blurRad="76200" dist="63500" dir="5040000" algn="tl" rotWithShape="0">
              <a:srgbClr val="000000">
                <a:alpha val="41000"/>
              </a:srgbClr>
            </a:outerShdw>
          </a:effectLst>
        </p:spPr>
      </p:pic>
      <p:pic>
        <p:nvPicPr>
          <p:cNvPr id="4" name="Picture 3">
            <a:extLst>
              <a:ext uri="{FF2B5EF4-FFF2-40B4-BE49-F238E27FC236}">
                <a16:creationId xmlns:a16="http://schemas.microsoft.com/office/drawing/2014/main" id="{4B628612-70F1-084B-91C2-EB55A567D37C}"/>
              </a:ext>
            </a:extLst>
          </p:cNvPr>
          <p:cNvPicPr>
            <a:picLocks noChangeAspect="1"/>
          </p:cNvPicPr>
          <p:nvPr/>
        </p:nvPicPr>
        <p:blipFill rotWithShape="1">
          <a:blip r:embed="rId3">
            <a:extLst/>
          </a:blip>
          <a:srcRect l="25685" r="24368" b="3"/>
          <a:stretch/>
        </p:blipFill>
        <p:spPr>
          <a:xfrm>
            <a:off x="9209664" y="2336872"/>
            <a:ext cx="2692907" cy="3598789"/>
          </a:xfrm>
          <a:prstGeom prst="rect">
            <a:avLst/>
          </a:prstGeom>
          <a:ln>
            <a:noFill/>
          </a:ln>
          <a:effectLst>
            <a:outerShdw blurRad="76200" dist="63500" dir="5040000" algn="tl" rotWithShape="0">
              <a:srgbClr val="000000">
                <a:alpha val="41000"/>
              </a:srgbClr>
            </a:outerShdw>
          </a:effectLst>
        </p:spPr>
      </p:pic>
      <p:sp>
        <p:nvSpPr>
          <p:cNvPr id="2" name="Title 1">
            <a:extLst>
              <a:ext uri="{FF2B5EF4-FFF2-40B4-BE49-F238E27FC236}">
                <a16:creationId xmlns:a16="http://schemas.microsoft.com/office/drawing/2014/main" id="{6ED467B8-1493-0E4A-B180-5CF8C4E6572C}"/>
              </a:ext>
            </a:extLst>
          </p:cNvPr>
          <p:cNvSpPr>
            <a:spLocks noGrp="1"/>
          </p:cNvSpPr>
          <p:nvPr>
            <p:ph type="title"/>
          </p:nvPr>
        </p:nvSpPr>
        <p:spPr>
          <a:xfrm>
            <a:off x="680321" y="753228"/>
            <a:ext cx="9613861" cy="1080938"/>
          </a:xfrm>
        </p:spPr>
        <p:txBody>
          <a:bodyPr>
            <a:normAutofit/>
          </a:bodyPr>
          <a:lstStyle/>
          <a:p>
            <a:r>
              <a:rPr lang="en-US" dirty="0"/>
              <a:t>Wings</a:t>
            </a:r>
          </a:p>
        </p:txBody>
      </p:sp>
      <p:sp>
        <p:nvSpPr>
          <p:cNvPr id="3" name="Content Placeholder 2">
            <a:extLst>
              <a:ext uri="{FF2B5EF4-FFF2-40B4-BE49-F238E27FC236}">
                <a16:creationId xmlns:a16="http://schemas.microsoft.com/office/drawing/2014/main" id="{234B06E9-5B72-F246-BB68-54CFF529ECDB}"/>
              </a:ext>
            </a:extLst>
          </p:cNvPr>
          <p:cNvSpPr>
            <a:spLocks noGrp="1"/>
          </p:cNvSpPr>
          <p:nvPr>
            <p:ph idx="1"/>
          </p:nvPr>
        </p:nvSpPr>
        <p:spPr>
          <a:xfrm>
            <a:off x="680321" y="2083444"/>
            <a:ext cx="5211977" cy="4173472"/>
          </a:xfrm>
        </p:spPr>
        <p:txBody>
          <a:bodyPr>
            <a:noAutofit/>
          </a:bodyPr>
          <a:lstStyle/>
          <a:p>
            <a:r>
              <a:rPr lang="en-CA" sz="2000" dirty="0"/>
              <a:t>Wings allow birds to achieve lift and are designed to move the bird forward.</a:t>
            </a:r>
          </a:p>
          <a:p>
            <a:r>
              <a:rPr lang="en-CA" sz="2000" dirty="0"/>
              <a:t>The wings are curved on top and flatter on the bottom. </a:t>
            </a:r>
          </a:p>
          <a:p>
            <a:r>
              <a:rPr lang="en-CA" sz="2000" dirty="0"/>
              <a:t>Some birds flap their wings in a forward-scooping motion - other birds, such as hummingbirds, flap their wings in a figure eight to help them hover. </a:t>
            </a:r>
          </a:p>
          <a:p>
            <a:r>
              <a:rPr lang="en-CA" sz="2000" dirty="0"/>
              <a:t>As the bird flaps its wings, air travels faster over the top of the wing, creating a difference in pressure. </a:t>
            </a:r>
          </a:p>
          <a:p>
            <a:r>
              <a:rPr lang="en-CA" sz="2000" dirty="0"/>
              <a:t>This creates lift and the bird can rise in the sky and remain flying.</a:t>
            </a:r>
            <a:endParaRPr lang="en-US" sz="2000" dirty="0"/>
          </a:p>
        </p:txBody>
      </p:sp>
    </p:spTree>
    <p:extLst>
      <p:ext uri="{BB962C8B-B14F-4D97-AF65-F5344CB8AC3E}">
        <p14:creationId xmlns:p14="http://schemas.microsoft.com/office/powerpoint/2010/main" val="39318697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92000"/>
                <a:satMod val="200000"/>
                <a:lumMod val="128000"/>
              </a:schemeClr>
            </a:gs>
            <a:gs pos="50000">
              <a:schemeClr val="bg2">
                <a:shade val="100000"/>
                <a:hueMod val="100000"/>
                <a:satMod val="110000"/>
                <a:lumMod val="130000"/>
              </a:schemeClr>
            </a:gs>
            <a:gs pos="100000">
              <a:schemeClr val="bg2">
                <a:shade val="78000"/>
                <a:hueMod val="118000"/>
                <a:satMod val="120000"/>
                <a:lumMod val="69000"/>
              </a:schemeClr>
            </a:gs>
          </a:gsLst>
          <a:lin ang="2520000" scaled="0"/>
        </a:gra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5A0EADB3-D359-9D43-A726-D682296A0F9E}"/>
              </a:ext>
            </a:extLst>
          </p:cNvPr>
          <p:cNvPicPr>
            <a:picLocks noChangeAspect="1"/>
          </p:cNvPicPr>
          <p:nvPr/>
        </p:nvPicPr>
        <p:blipFill>
          <a:blip r:embed="rId2"/>
          <a:stretch>
            <a:fillRect/>
          </a:stretch>
        </p:blipFill>
        <p:spPr>
          <a:xfrm>
            <a:off x="1034901" y="2336872"/>
            <a:ext cx="2211755" cy="3598789"/>
          </a:xfrm>
          <a:prstGeom prst="rect">
            <a:avLst/>
          </a:prstGeom>
          <a:ln>
            <a:noFill/>
          </a:ln>
          <a:effectLst>
            <a:outerShdw blurRad="76200" dist="63500" dir="5040000" algn="tl" rotWithShape="0">
              <a:srgbClr val="000000">
                <a:alpha val="41000"/>
              </a:srgbClr>
            </a:outerShdw>
          </a:effectLst>
        </p:spPr>
      </p:pic>
      <p:sp>
        <p:nvSpPr>
          <p:cNvPr id="2" name="Title 1">
            <a:extLst>
              <a:ext uri="{FF2B5EF4-FFF2-40B4-BE49-F238E27FC236}">
                <a16:creationId xmlns:a16="http://schemas.microsoft.com/office/drawing/2014/main" id="{F001E4A1-29BC-A349-A320-BF655FCFAD91}"/>
              </a:ext>
            </a:extLst>
          </p:cNvPr>
          <p:cNvSpPr>
            <a:spLocks noGrp="1"/>
          </p:cNvSpPr>
          <p:nvPr>
            <p:ph type="title"/>
          </p:nvPr>
        </p:nvSpPr>
        <p:spPr>
          <a:xfrm>
            <a:off x="680321" y="753228"/>
            <a:ext cx="9613861" cy="1080938"/>
          </a:xfrm>
        </p:spPr>
        <p:txBody>
          <a:bodyPr>
            <a:normAutofit/>
          </a:bodyPr>
          <a:lstStyle/>
          <a:p>
            <a:r>
              <a:rPr lang="en-US" dirty="0"/>
              <a:t>Feathers</a:t>
            </a:r>
          </a:p>
        </p:txBody>
      </p:sp>
      <p:sp>
        <p:nvSpPr>
          <p:cNvPr id="3" name="Content Placeholder 2">
            <a:extLst>
              <a:ext uri="{FF2B5EF4-FFF2-40B4-BE49-F238E27FC236}">
                <a16:creationId xmlns:a16="http://schemas.microsoft.com/office/drawing/2014/main" id="{4E7C7644-8B1C-0E40-B86F-281B529DDE9A}"/>
              </a:ext>
            </a:extLst>
          </p:cNvPr>
          <p:cNvSpPr>
            <a:spLocks noGrp="1"/>
          </p:cNvSpPr>
          <p:nvPr>
            <p:ph idx="1"/>
          </p:nvPr>
        </p:nvSpPr>
        <p:spPr>
          <a:xfrm>
            <a:off x="3777672" y="2336873"/>
            <a:ext cx="6516509" cy="3599316"/>
          </a:xfrm>
        </p:spPr>
        <p:txBody>
          <a:bodyPr>
            <a:normAutofit lnSpcReduction="10000"/>
          </a:bodyPr>
          <a:lstStyle/>
          <a:p>
            <a:r>
              <a:rPr lang="en-CA" dirty="0"/>
              <a:t>Feathers give birds a smooth, streamlined shape that reduces drag. </a:t>
            </a:r>
          </a:p>
          <a:p>
            <a:r>
              <a:rPr lang="en-CA" dirty="0"/>
              <a:t>Feathers also help a bird with thrust and lift. </a:t>
            </a:r>
          </a:p>
          <a:p>
            <a:r>
              <a:rPr lang="en-CA" dirty="0"/>
              <a:t>The feathers also help maintain their body temperature. </a:t>
            </a:r>
          </a:p>
          <a:p>
            <a:r>
              <a:rPr lang="en-CA" dirty="0"/>
              <a:t>Birds have three types of feathers: primary, secondary, and downy. </a:t>
            </a:r>
          </a:p>
          <a:p>
            <a:r>
              <a:rPr lang="en-CA" dirty="0"/>
              <a:t>Different types of feathers are adapted to different purposes.</a:t>
            </a:r>
            <a:endParaRPr lang="en-US" dirty="0"/>
          </a:p>
        </p:txBody>
      </p:sp>
    </p:spTree>
    <p:extLst>
      <p:ext uri="{BB962C8B-B14F-4D97-AF65-F5344CB8AC3E}">
        <p14:creationId xmlns:p14="http://schemas.microsoft.com/office/powerpoint/2010/main" val="5179336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92000"/>
                <a:satMod val="200000"/>
                <a:lumMod val="128000"/>
              </a:schemeClr>
            </a:gs>
            <a:gs pos="50000">
              <a:schemeClr val="bg2">
                <a:shade val="100000"/>
                <a:hueMod val="100000"/>
                <a:satMod val="110000"/>
                <a:lumMod val="130000"/>
              </a:schemeClr>
            </a:gs>
            <a:gs pos="100000">
              <a:schemeClr val="bg2">
                <a:shade val="78000"/>
                <a:hueMod val="118000"/>
                <a:satMod val="120000"/>
                <a:lumMod val="69000"/>
              </a:schemeClr>
            </a:gs>
          </a:gsLst>
          <a:lin ang="2520000" scaled="0"/>
        </a:gradFill>
        <a:effectLst/>
      </p:bgPr>
    </p:bg>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A00FF9E7-8E46-4DC0-93DA-60BE0E460B25}"/>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176" y="0"/>
            <a:ext cx="12192000" cy="6858001"/>
            <a:chOff x="-3176" y="0"/>
            <a:chExt cx="12192000" cy="6858001"/>
          </a:xfrm>
        </p:grpSpPr>
        <p:sp useBgFill="1">
          <p:nvSpPr>
            <p:cNvPr id="11" name="Rectangle 10">
              <a:extLst>
                <a:ext uri="{FF2B5EF4-FFF2-40B4-BE49-F238E27FC236}">
                  <a16:creationId xmlns:a16="http://schemas.microsoft.com/office/drawing/2014/main" id="{956701A1-F27E-4182-9578-B57ACF9D3C3C}"/>
                </a:ext>
              </a:extLst>
            </p:cNvPr>
            <p:cNvSpPr/>
            <p:nvPr>
              <p:extLst>
                <p:ext uri="{386F3935-93C4-4BCD-93E2-E3B085C9AB24}">
                  <p16:designElem xmlns:p16="http://schemas.microsoft.com/office/powerpoint/2015/main" val="1"/>
                </p:ext>
              </p:extLst>
            </p:nvPr>
          </p:nvSpPr>
          <p:spPr>
            <a:xfrm>
              <a:off x="0" y="0"/>
              <a:ext cx="12188824"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CBC19C67-025A-4A22-BDB0-4CE8FD806F7E}"/>
                </a:ext>
              </a:extLst>
            </p:cNvPr>
            <p:cNvPicPr>
              <a:picLocks noChangeAspect="1"/>
            </p:cNvPicPr>
            <p:nvPr>
              <p:extLst>
                <p:ext uri="{386F3935-93C4-4BCD-93E2-E3B085C9AB24}">
                  <p16:designElem xmlns:p16="http://schemas.microsoft.com/office/powerpoint/2015/main" val="1"/>
                </p:ext>
              </p:extLst>
            </p:nvPr>
          </p:nvPicPr>
          <p:blipFill>
            <a:blip r:embed="rId2">
              <a:alphaModFix amt="10000"/>
              <a:extLst>
                <a:ext uri="{28A0092B-C50C-407E-A947-70E740481C1C}">
                  <a14:useLocalDpi xmlns:a14="http://schemas.microsoft.com/office/drawing/2010/main" val="0"/>
                </a:ext>
              </a:extLst>
            </a:blip>
            <a:stretch>
              <a:fillRect/>
            </a:stretch>
          </p:blipFill>
          <p:spPr>
            <a:xfrm>
              <a:off x="-3176" y="0"/>
              <a:ext cx="12192000" cy="6858000"/>
            </a:xfrm>
            <a:prstGeom prst="rect">
              <a:avLst/>
            </a:prstGeom>
          </p:spPr>
        </p:pic>
      </p:grpSp>
      <p:pic>
        <p:nvPicPr>
          <p:cNvPr id="5" name="Picture 4">
            <a:extLst>
              <a:ext uri="{FF2B5EF4-FFF2-40B4-BE49-F238E27FC236}">
                <a16:creationId xmlns:a16="http://schemas.microsoft.com/office/drawing/2014/main" id="{900BEDF3-745B-3744-AD31-CF17D452234F}"/>
              </a:ext>
            </a:extLst>
          </p:cNvPr>
          <p:cNvPicPr>
            <a:picLocks noChangeAspect="1"/>
          </p:cNvPicPr>
          <p:nvPr/>
        </p:nvPicPr>
        <p:blipFill rotWithShape="1">
          <a:blip r:embed="rId3">
            <a:extLst/>
          </a:blip>
          <a:srcRect t="3875" r="4" b="19337"/>
          <a:stretch/>
        </p:blipFill>
        <p:spPr>
          <a:xfrm>
            <a:off x="6984387" y="484632"/>
            <a:ext cx="4719805" cy="2836084"/>
          </a:xfrm>
          <a:prstGeom prst="rect">
            <a:avLst/>
          </a:prstGeom>
          <a:ln>
            <a:noFill/>
          </a:ln>
          <a:effectLst>
            <a:outerShdw blurRad="76200" dist="63500" dir="5040000" algn="tl" rotWithShape="0">
              <a:srgbClr val="000000">
                <a:alpha val="41000"/>
              </a:srgbClr>
            </a:outerShdw>
          </a:effectLst>
        </p:spPr>
      </p:pic>
      <p:pic>
        <p:nvPicPr>
          <p:cNvPr id="4" name="Picture 3">
            <a:extLst>
              <a:ext uri="{FF2B5EF4-FFF2-40B4-BE49-F238E27FC236}">
                <a16:creationId xmlns:a16="http://schemas.microsoft.com/office/drawing/2014/main" id="{49C3F242-5C13-294D-9A4E-45E7D12856E4}"/>
              </a:ext>
            </a:extLst>
          </p:cNvPr>
          <p:cNvPicPr>
            <a:picLocks noChangeAspect="1"/>
          </p:cNvPicPr>
          <p:nvPr/>
        </p:nvPicPr>
        <p:blipFill rotWithShape="1">
          <a:blip r:embed="rId4"/>
          <a:srcRect r="4323"/>
          <a:stretch/>
        </p:blipFill>
        <p:spPr>
          <a:xfrm>
            <a:off x="6984386" y="3632401"/>
            <a:ext cx="4719805" cy="2743530"/>
          </a:xfrm>
          <a:prstGeom prst="rect">
            <a:avLst/>
          </a:prstGeom>
          <a:ln>
            <a:noFill/>
          </a:ln>
          <a:effectLst>
            <a:outerShdw blurRad="76200" dist="63500" dir="5040000" algn="tl" rotWithShape="0">
              <a:srgbClr val="000000">
                <a:alpha val="41000"/>
              </a:srgbClr>
            </a:outerShdw>
          </a:effectLst>
        </p:spPr>
      </p:pic>
      <p:sp>
        <p:nvSpPr>
          <p:cNvPr id="14" name="Rectangle 13">
            <a:extLst>
              <a:ext uri="{FF2B5EF4-FFF2-40B4-BE49-F238E27FC236}">
                <a16:creationId xmlns:a16="http://schemas.microsoft.com/office/drawing/2014/main" id="{CD913264-54ED-4FC1-AD22-DAD435060D3D}"/>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2" y="609600"/>
            <a:ext cx="6499753"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6" name="Picture 15">
            <a:extLst>
              <a:ext uri="{FF2B5EF4-FFF2-40B4-BE49-F238E27FC236}">
                <a16:creationId xmlns:a16="http://schemas.microsoft.com/office/drawing/2014/main" id="{8E6B0E65-BA50-47AD-B2B4-9FEB58F4B7E2}"/>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5">
            <a:extLst>
              <a:ext uri="{28A0092B-C50C-407E-A947-70E740481C1C}">
                <a14:useLocalDpi xmlns:a14="http://schemas.microsoft.com/office/drawing/2010/main" val="0"/>
              </a:ext>
            </a:extLst>
          </a:blip>
          <a:stretch>
            <a:fillRect/>
          </a:stretch>
        </p:blipFill>
        <p:spPr>
          <a:xfrm>
            <a:off x="2" y="1970240"/>
            <a:ext cx="6492240" cy="261714"/>
          </a:xfrm>
          <a:prstGeom prst="rect">
            <a:avLst/>
          </a:prstGeom>
        </p:spPr>
      </p:pic>
      <p:sp>
        <p:nvSpPr>
          <p:cNvPr id="2" name="Title 1">
            <a:extLst>
              <a:ext uri="{FF2B5EF4-FFF2-40B4-BE49-F238E27FC236}">
                <a16:creationId xmlns:a16="http://schemas.microsoft.com/office/drawing/2014/main" id="{A19C9EA6-D387-8B46-B56E-147380A8AAC4}"/>
              </a:ext>
            </a:extLst>
          </p:cNvPr>
          <p:cNvSpPr>
            <a:spLocks noGrp="1"/>
          </p:cNvSpPr>
          <p:nvPr>
            <p:ph type="title"/>
          </p:nvPr>
        </p:nvSpPr>
        <p:spPr>
          <a:xfrm>
            <a:off x="680321" y="753228"/>
            <a:ext cx="5632247" cy="1080938"/>
          </a:xfrm>
        </p:spPr>
        <p:txBody>
          <a:bodyPr>
            <a:normAutofit/>
          </a:bodyPr>
          <a:lstStyle/>
          <a:p>
            <a:r>
              <a:rPr lang="en-US" dirty="0"/>
              <a:t>Feathers</a:t>
            </a:r>
          </a:p>
        </p:txBody>
      </p:sp>
      <p:sp>
        <p:nvSpPr>
          <p:cNvPr id="3" name="Content Placeholder 2">
            <a:extLst>
              <a:ext uri="{FF2B5EF4-FFF2-40B4-BE49-F238E27FC236}">
                <a16:creationId xmlns:a16="http://schemas.microsoft.com/office/drawing/2014/main" id="{1902310A-B059-2545-80BB-E8FADF84D4CC}"/>
              </a:ext>
            </a:extLst>
          </p:cNvPr>
          <p:cNvSpPr>
            <a:spLocks noGrp="1"/>
          </p:cNvSpPr>
          <p:nvPr>
            <p:ph idx="1"/>
          </p:nvPr>
        </p:nvSpPr>
        <p:spPr>
          <a:xfrm>
            <a:off x="680322" y="2336873"/>
            <a:ext cx="5632246" cy="3599316"/>
          </a:xfrm>
        </p:spPr>
        <p:txBody>
          <a:bodyPr>
            <a:normAutofit fontScale="92500" lnSpcReduction="10000"/>
          </a:bodyPr>
          <a:lstStyle/>
          <a:p>
            <a:r>
              <a:rPr lang="en-CA" sz="1700" dirty="0"/>
              <a:t>The primary feathers are at the tips of the wing, and birds use these for thrust. </a:t>
            </a:r>
          </a:p>
          <a:p>
            <a:r>
              <a:rPr lang="en-CA" sz="1700" dirty="0"/>
              <a:t>During takeoffs and landings, the primary feathers gather together and push the air backward when the wing beats downward. </a:t>
            </a:r>
          </a:p>
          <a:p>
            <a:r>
              <a:rPr lang="en-CA" sz="1700" dirty="0"/>
              <a:t>These feathers move apart to let air move through on the up-stroke. This reduces drag on the wing. The secondary feathers give the wing the airfoil shape a bird needs to get lift. </a:t>
            </a:r>
          </a:p>
          <a:p>
            <a:r>
              <a:rPr lang="en-CA" sz="1700" dirty="0"/>
              <a:t>Downy feathers are important in keeping the bird warm. Downy feathers trap the air that insulates the bird’s body and keeps its body temperature warm enough.</a:t>
            </a:r>
          </a:p>
          <a:p>
            <a:r>
              <a:rPr lang="en-CA" sz="1700" dirty="0"/>
              <a:t>These feathers are not useful for flight. They are often used by humans for pillows, winter jackets, and quilts because they are soft and insulate.</a:t>
            </a:r>
            <a:endParaRPr lang="en-US" sz="1700" dirty="0"/>
          </a:p>
        </p:txBody>
      </p:sp>
    </p:spTree>
    <p:extLst>
      <p:ext uri="{BB962C8B-B14F-4D97-AF65-F5344CB8AC3E}">
        <p14:creationId xmlns:p14="http://schemas.microsoft.com/office/powerpoint/2010/main" val="24513386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92000"/>
                <a:satMod val="200000"/>
                <a:lumMod val="128000"/>
              </a:schemeClr>
            </a:gs>
            <a:gs pos="50000">
              <a:schemeClr val="bg2">
                <a:shade val="100000"/>
                <a:hueMod val="100000"/>
                <a:satMod val="110000"/>
                <a:lumMod val="130000"/>
              </a:schemeClr>
            </a:gs>
            <a:gs pos="100000">
              <a:schemeClr val="bg2">
                <a:shade val="78000"/>
                <a:hueMod val="118000"/>
                <a:satMod val="120000"/>
                <a:lumMod val="69000"/>
              </a:schemeClr>
            </a:gs>
          </a:gsLst>
          <a:lin ang="2520000" scaled="0"/>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A1698906-F123-49CB-B633-247AC48701BD}"/>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88824" cy="685800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12AFB628-1D2A-4F5A-8E9E-2C8E917B59E8}"/>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10000"/>
            <a:extLst>
              <a:ext uri="{28A0092B-C50C-407E-A947-70E740481C1C}">
                <a14:useLocalDpi xmlns:a14="http://schemas.microsoft.com/office/drawing/2010/main" val="0"/>
              </a:ext>
            </a:extLst>
          </a:blip>
          <a:stretch>
            <a:fillRect/>
          </a:stretch>
        </p:blipFill>
        <p:spPr>
          <a:xfrm>
            <a:off x="-3176" y="0"/>
            <a:ext cx="12192000" cy="6858000"/>
          </a:xfrm>
          <a:prstGeom prst="rect">
            <a:avLst/>
          </a:prstGeom>
        </p:spPr>
      </p:pic>
      <p:sp>
        <p:nvSpPr>
          <p:cNvPr id="13" name="Rectangle 12">
            <a:extLst>
              <a:ext uri="{FF2B5EF4-FFF2-40B4-BE49-F238E27FC236}">
                <a16:creationId xmlns:a16="http://schemas.microsoft.com/office/drawing/2014/main" id="{5D86D9DA-31E3-48ED-9F77-2D8B649BD4E0}"/>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6000" y="0"/>
            <a:ext cx="6096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04C6B320-AA89-4C19-89F7-71D46B26BA6B}"/>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2" y="609600"/>
            <a:ext cx="641286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7" name="Picture 16">
            <a:extLst>
              <a:ext uri="{FF2B5EF4-FFF2-40B4-BE49-F238E27FC236}">
                <a16:creationId xmlns:a16="http://schemas.microsoft.com/office/drawing/2014/main" id="{4AC1383A-2DFB-422E-8FB2-1CABD96DDF9B}"/>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2" y="1970241"/>
            <a:ext cx="6409944" cy="258395"/>
          </a:xfrm>
          <a:prstGeom prst="rect">
            <a:avLst/>
          </a:prstGeom>
        </p:spPr>
      </p:pic>
      <p:sp>
        <p:nvSpPr>
          <p:cNvPr id="19" name="Rectangle 18">
            <a:extLst>
              <a:ext uri="{FF2B5EF4-FFF2-40B4-BE49-F238E27FC236}">
                <a16:creationId xmlns:a16="http://schemas.microsoft.com/office/drawing/2014/main" id="{645EE119-0AC6-45BA-AE5E-A86AFE1C74C0}"/>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33163" y="642795"/>
            <a:ext cx="4812406" cy="5575125"/>
          </a:xfrm>
          <a:prstGeom prst="rect">
            <a:avLst/>
          </a:prstGeom>
          <a:solidFill>
            <a:schemeClr val="tx1"/>
          </a:solidFill>
          <a:ln>
            <a:noFill/>
          </a:ln>
          <a:effectLst>
            <a:outerShdw blurRad="76200" dist="63500" dir="5040000" algn="t" rotWithShape="0">
              <a:prstClr val="black">
                <a:alpha val="4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9FA5CBA5-64DF-194F-8570-4118A05D34B8}"/>
              </a:ext>
            </a:extLst>
          </p:cNvPr>
          <p:cNvPicPr>
            <a:picLocks noChangeAspect="1"/>
          </p:cNvPicPr>
          <p:nvPr/>
        </p:nvPicPr>
        <p:blipFill>
          <a:blip r:embed="rId4"/>
          <a:stretch>
            <a:fillRect/>
          </a:stretch>
        </p:blipFill>
        <p:spPr>
          <a:xfrm>
            <a:off x="7043933" y="1574190"/>
            <a:ext cx="4178419" cy="3702826"/>
          </a:xfrm>
          <a:prstGeom prst="rect">
            <a:avLst/>
          </a:prstGeom>
          <a:ln>
            <a:noFill/>
          </a:ln>
          <a:effectLst/>
        </p:spPr>
      </p:pic>
      <p:sp>
        <p:nvSpPr>
          <p:cNvPr id="2" name="Title 1">
            <a:extLst>
              <a:ext uri="{FF2B5EF4-FFF2-40B4-BE49-F238E27FC236}">
                <a16:creationId xmlns:a16="http://schemas.microsoft.com/office/drawing/2014/main" id="{51999F0A-47C2-CE4F-8743-F9314CD1E2D1}"/>
              </a:ext>
            </a:extLst>
          </p:cNvPr>
          <p:cNvSpPr>
            <a:spLocks noGrp="1"/>
          </p:cNvSpPr>
          <p:nvPr>
            <p:ph type="title"/>
          </p:nvPr>
        </p:nvSpPr>
        <p:spPr>
          <a:xfrm>
            <a:off x="680321" y="753228"/>
            <a:ext cx="5584677" cy="1080938"/>
          </a:xfrm>
        </p:spPr>
        <p:txBody>
          <a:bodyPr>
            <a:normAutofit/>
          </a:bodyPr>
          <a:lstStyle/>
          <a:p>
            <a:r>
              <a:rPr lang="en-US" dirty="0"/>
              <a:t>Feathers</a:t>
            </a:r>
          </a:p>
        </p:txBody>
      </p:sp>
      <p:sp>
        <p:nvSpPr>
          <p:cNvPr id="3" name="Content Placeholder 2">
            <a:extLst>
              <a:ext uri="{FF2B5EF4-FFF2-40B4-BE49-F238E27FC236}">
                <a16:creationId xmlns:a16="http://schemas.microsoft.com/office/drawing/2014/main" id="{47146B4F-A48E-2940-A61F-BE4A1486466A}"/>
              </a:ext>
            </a:extLst>
          </p:cNvPr>
          <p:cNvSpPr>
            <a:spLocks noGrp="1"/>
          </p:cNvSpPr>
          <p:nvPr>
            <p:ph idx="1"/>
          </p:nvPr>
        </p:nvSpPr>
        <p:spPr>
          <a:xfrm>
            <a:off x="680321" y="1834166"/>
            <a:ext cx="5104843" cy="4505398"/>
          </a:xfrm>
        </p:spPr>
        <p:txBody>
          <a:bodyPr>
            <a:noAutofit/>
          </a:bodyPr>
          <a:lstStyle/>
          <a:p>
            <a:r>
              <a:rPr lang="en-CA" sz="1800" dirty="0"/>
              <a:t>A primary feather is made up of several parts. </a:t>
            </a:r>
          </a:p>
          <a:p>
            <a:r>
              <a:rPr lang="en-CA" sz="1800" dirty="0"/>
              <a:t>The centre of the feather, or the shaft, attaches the feather to the bird’s body.</a:t>
            </a:r>
          </a:p>
          <a:p>
            <a:r>
              <a:rPr lang="en-CA" sz="1800" dirty="0"/>
              <a:t>The shaft must be strong enough to support the feather but flexible enough to bend as air moves over it during flight.</a:t>
            </a:r>
          </a:p>
          <a:p>
            <a:r>
              <a:rPr lang="en-CA" sz="1800" dirty="0"/>
              <a:t>The shaft is made of keratin, as are your fingernails. </a:t>
            </a:r>
          </a:p>
          <a:p>
            <a:r>
              <a:rPr lang="en-CA" sz="1800" dirty="0"/>
              <a:t>The barbs of the feather come out of the shaft. </a:t>
            </a:r>
          </a:p>
          <a:p>
            <a:r>
              <a:rPr lang="en-CA" sz="1800" dirty="0"/>
              <a:t>Barbules extend out from each of the barbs. The barbules hook onto the barbules of the barb next to it, connecting the feather so air moves over the feather and not through it.</a:t>
            </a:r>
            <a:endParaRPr lang="en-US" sz="1800" dirty="0"/>
          </a:p>
        </p:txBody>
      </p:sp>
    </p:spTree>
    <p:extLst>
      <p:ext uri="{BB962C8B-B14F-4D97-AF65-F5344CB8AC3E}">
        <p14:creationId xmlns:p14="http://schemas.microsoft.com/office/powerpoint/2010/main" val="37009508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92000"/>
                <a:satMod val="200000"/>
                <a:lumMod val="128000"/>
              </a:schemeClr>
            </a:gs>
            <a:gs pos="50000">
              <a:schemeClr val="bg2">
                <a:shade val="100000"/>
                <a:hueMod val="100000"/>
                <a:satMod val="110000"/>
                <a:lumMod val="130000"/>
              </a:schemeClr>
            </a:gs>
            <a:gs pos="100000">
              <a:schemeClr val="bg2">
                <a:shade val="78000"/>
                <a:hueMod val="118000"/>
                <a:satMod val="120000"/>
                <a:lumMod val="69000"/>
              </a:schemeClr>
            </a:gs>
          </a:gsLst>
          <a:lin ang="2520000" scaled="0"/>
        </a:gra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D5868C22-303E-6D40-ABC6-E85C9F9EF5F0}"/>
              </a:ext>
            </a:extLst>
          </p:cNvPr>
          <p:cNvPicPr>
            <a:picLocks noChangeAspect="1"/>
          </p:cNvPicPr>
          <p:nvPr/>
        </p:nvPicPr>
        <p:blipFill>
          <a:blip r:embed="rId2">
            <a:extLst/>
          </a:blip>
          <a:stretch>
            <a:fillRect/>
          </a:stretch>
        </p:blipFill>
        <p:spPr>
          <a:xfrm>
            <a:off x="794325" y="3442843"/>
            <a:ext cx="2692907" cy="1386847"/>
          </a:xfrm>
          <a:prstGeom prst="rect">
            <a:avLst/>
          </a:prstGeom>
          <a:ln>
            <a:noFill/>
          </a:ln>
          <a:effectLst>
            <a:outerShdw blurRad="76200" dist="63500" dir="5040000" algn="tl" rotWithShape="0">
              <a:srgbClr val="000000">
                <a:alpha val="41000"/>
              </a:srgbClr>
            </a:outerShdw>
          </a:effectLst>
        </p:spPr>
      </p:pic>
      <p:sp>
        <p:nvSpPr>
          <p:cNvPr id="2" name="Title 1">
            <a:extLst>
              <a:ext uri="{FF2B5EF4-FFF2-40B4-BE49-F238E27FC236}">
                <a16:creationId xmlns:a16="http://schemas.microsoft.com/office/drawing/2014/main" id="{226C8CE0-4496-B147-A259-69E1A2CDE35D}"/>
              </a:ext>
            </a:extLst>
          </p:cNvPr>
          <p:cNvSpPr>
            <a:spLocks noGrp="1"/>
          </p:cNvSpPr>
          <p:nvPr>
            <p:ph type="title"/>
          </p:nvPr>
        </p:nvSpPr>
        <p:spPr>
          <a:xfrm>
            <a:off x="680321" y="753228"/>
            <a:ext cx="9613861" cy="1080938"/>
          </a:xfrm>
        </p:spPr>
        <p:txBody>
          <a:bodyPr>
            <a:normAutofit/>
          </a:bodyPr>
          <a:lstStyle/>
          <a:p>
            <a:r>
              <a:rPr lang="en-US" dirty="0"/>
              <a:t>Bones</a:t>
            </a:r>
          </a:p>
        </p:txBody>
      </p:sp>
      <p:sp>
        <p:nvSpPr>
          <p:cNvPr id="3" name="Content Placeholder 2">
            <a:extLst>
              <a:ext uri="{FF2B5EF4-FFF2-40B4-BE49-F238E27FC236}">
                <a16:creationId xmlns:a16="http://schemas.microsoft.com/office/drawing/2014/main" id="{31B4F96F-02F0-8644-883D-27F5F3BD2C1A}"/>
              </a:ext>
            </a:extLst>
          </p:cNvPr>
          <p:cNvSpPr>
            <a:spLocks noGrp="1"/>
          </p:cNvSpPr>
          <p:nvPr>
            <p:ph idx="1"/>
          </p:nvPr>
        </p:nvSpPr>
        <p:spPr>
          <a:xfrm>
            <a:off x="3777672" y="2336873"/>
            <a:ext cx="6516509" cy="3599316"/>
          </a:xfrm>
        </p:spPr>
        <p:txBody>
          <a:bodyPr>
            <a:normAutofit/>
          </a:bodyPr>
          <a:lstStyle/>
          <a:p>
            <a:r>
              <a:rPr lang="en-CA" dirty="0"/>
              <a:t>A bird’s bones have to be both lightweight and strong. This makes it easier for the bird to get lift. The inside of a bird’s bone is mostly hollow, which reduces its weight. Blood vessels and marrow are still found in the bones. There are also some supporting structures inside the bone to give it strength, but you can see through the bone as you could through a straw.</a:t>
            </a:r>
            <a:endParaRPr lang="en-US" dirty="0"/>
          </a:p>
        </p:txBody>
      </p:sp>
    </p:spTree>
    <p:extLst>
      <p:ext uri="{BB962C8B-B14F-4D97-AF65-F5344CB8AC3E}">
        <p14:creationId xmlns:p14="http://schemas.microsoft.com/office/powerpoint/2010/main" val="3027576761"/>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1F8094"/>
      </a:dk2>
      <a:lt2>
        <a:srgbClr val="E7E6E6"/>
      </a:lt2>
      <a:accent1>
        <a:srgbClr val="39CDE7"/>
      </a:accent1>
      <a:accent2>
        <a:srgbClr val="60DE72"/>
      </a:accent2>
      <a:accent3>
        <a:srgbClr val="DDCC64"/>
      </a:accent3>
      <a:accent4>
        <a:srgbClr val="F49D50"/>
      </a:accent4>
      <a:accent5>
        <a:srgbClr val="E44951"/>
      </a:accent5>
      <a:accent6>
        <a:srgbClr val="D666F9"/>
      </a:accent6>
      <a:hlink>
        <a:srgbClr val="4BF7ED"/>
      </a:hlink>
      <a:folHlink>
        <a:srgbClr val="95E9F4"/>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92000"/>
                <a:satMod val="200000"/>
                <a:lumMod val="128000"/>
              </a:schemeClr>
            </a:gs>
            <a:gs pos="50000">
              <a:schemeClr val="phClr">
                <a:shade val="100000"/>
                <a:hueMod val="100000"/>
                <a:satMod val="110000"/>
                <a:lumMod val="130000"/>
              </a:schemeClr>
            </a:gs>
            <a:gs pos="100000">
              <a:schemeClr val="phClr">
                <a:shade val="78000"/>
                <a:hueMod val="118000"/>
                <a:satMod val="12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7DC10E3-4FF5-456B-A359-A0F378C1E5FB}"/>
    </a:ext>
  </a:extLst>
</a:theme>
</file>

<file path=docProps/app.xml><?xml version="1.0" encoding="utf-8"?>
<Properties xmlns="http://schemas.openxmlformats.org/officeDocument/2006/extended-properties" xmlns:vt="http://schemas.openxmlformats.org/officeDocument/2006/docPropsVTypes">
  <Template>{D48ECDC1-726E-FF41-B17E-1BC3097D0074}tf10001057</Template>
  <TotalTime>1534</TotalTime>
  <Words>529</Words>
  <Application>Microsoft Macintosh PowerPoint</Application>
  <PresentationFormat>Widescreen</PresentationFormat>
  <Paragraphs>76</Paragraphs>
  <Slides>18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18</vt:i4>
      </vt:variant>
    </vt:vector>
  </HeadingPairs>
  <TitlesOfParts>
    <vt:vector size="21" baseType="lpstr">
      <vt:lpstr>Arial</vt:lpstr>
      <vt:lpstr>Trebuchet MS</vt:lpstr>
      <vt:lpstr>Berlin</vt:lpstr>
      <vt:lpstr>Adaptations of Birds for Flight </vt:lpstr>
      <vt:lpstr>Adaptations</vt:lpstr>
      <vt:lpstr>Adaptations</vt:lpstr>
      <vt:lpstr>Many birds have the following adaptations for flight: </vt:lpstr>
      <vt:lpstr>Wings</vt:lpstr>
      <vt:lpstr>Feathers</vt:lpstr>
      <vt:lpstr>Feathers</vt:lpstr>
      <vt:lpstr>Feathers</vt:lpstr>
      <vt:lpstr>Bones</vt:lpstr>
      <vt:lpstr>Flight Muscles </vt:lpstr>
      <vt:lpstr>Did you know?</vt:lpstr>
      <vt:lpstr>Breathing System</vt:lpstr>
      <vt:lpstr>Legs</vt:lpstr>
      <vt:lpstr>Tail </vt:lpstr>
      <vt:lpstr>Did you know?</vt:lpstr>
      <vt:lpstr>Notes….</vt:lpstr>
      <vt:lpstr>Notes</vt:lpstr>
      <vt:lpstr>Notes </vt:lpstr>
    </vt:vector>
  </TitlesOfParts>
  <Company/>
  <LinksUpToDate>false</LinksUpToDate>
  <SharedDoc>false</SharedDoc>
  <HyperlinksChanged>false</HyperlinksChanged>
  <AppVersion>16.0012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Adaptations of Birds for Flight </dc:title>
  <dc:creator>Ciezki, Amy</dc:creator>
  <cp:lastModifiedBy>Ciezki, Amy</cp:lastModifiedBy>
  <cp:revision>6</cp:revision>
  <dcterms:created xsi:type="dcterms:W3CDTF">2018-04-23T14:04:04Z</dcterms:created>
  <dcterms:modified xsi:type="dcterms:W3CDTF">2018-04-24T15:49:52Z</dcterms:modified>
</cp:coreProperties>
</file>