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11"/>
  </p:notesMasterIdLst>
  <p:sldIdLst>
    <p:sldId id="256" r:id="rId2"/>
    <p:sldId id="257" r:id="rId3"/>
    <p:sldId id="263" r:id="rId4"/>
    <p:sldId id="258" r:id="rId5"/>
    <p:sldId id="259" r:id="rId6"/>
    <p:sldId id="260"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p:restoredTop sz="94643"/>
  </p:normalViewPr>
  <p:slideViewPr>
    <p:cSldViewPr snapToGrid="0" snapToObjects="1">
      <p:cViewPr varScale="1">
        <p:scale>
          <a:sx n="90" d="100"/>
          <a:sy n="90" d="100"/>
        </p:scale>
        <p:origin x="10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C5A4C-B5A4-BE40-BA4A-618600A2D973}" type="datetimeFigureOut">
              <a:rPr lang="en-US" smtClean="0"/>
              <a:t>10/26/17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4138B-2CC0-6D44-812F-F22423C14F1A}" type="slidenum">
              <a:rPr lang="en-US" smtClean="0"/>
              <a:t>‹#›</a:t>
            </a:fld>
            <a:endParaRPr lang="en-US"/>
          </a:p>
        </p:txBody>
      </p:sp>
    </p:spTree>
    <p:extLst>
      <p:ext uri="{BB962C8B-B14F-4D97-AF65-F5344CB8AC3E}">
        <p14:creationId xmlns:p14="http://schemas.microsoft.com/office/powerpoint/2010/main" val="151861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10/26/17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10/26/17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10/26/17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10/26/17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25480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2.png"/><Relationship Id="rId6" Type="http://schemas.openxmlformats.org/officeDocument/2006/relationships/image" Target="../media/image9.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png"/><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AAA0D94-BFF0-44AF-9E04-13800A6194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 xmlns:a16="http://schemas.microsoft.com/office/drawing/2014/main" id="{4E0242FF-80FA-4D90-877A-E17E422406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B354BB7A-6D45-494D-90A8-2F497C01F6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B92E287-CC3E-48F7-B435-D232FB9006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A12E4495-24BE-4FFE-91E5-5BA7727EF10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8" name="Oval 17">
              <a:extLst>
                <a:ext uri="{FF2B5EF4-FFF2-40B4-BE49-F238E27FC236}">
                  <a16:creationId xmlns="" xmlns:a16="http://schemas.microsoft.com/office/drawing/2014/main" id="{C71644A3-12B1-4F51-BB08-FDD391EF570B}"/>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 xmlns:a16="http://schemas.microsoft.com/office/drawing/2014/main" id="{1A6658C1-CF92-4E90-A775-D0D64A3D3280}"/>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8867" r="7229" b="-2"/>
          <a:stretch/>
        </p:blipFill>
        <p:spPr>
          <a:xfrm>
            <a:off x="918124" y="1111504"/>
            <a:ext cx="3723212" cy="4578096"/>
          </a:xfrm>
          <a:prstGeom prst="rect">
            <a:avLst/>
          </a:prstGeom>
        </p:spPr>
      </p:pic>
      <p:sp>
        <p:nvSpPr>
          <p:cNvPr id="2" name="Title 1"/>
          <p:cNvSpPr>
            <a:spLocks noGrp="1"/>
          </p:cNvSpPr>
          <p:nvPr>
            <p:ph type="ctrTitle"/>
          </p:nvPr>
        </p:nvSpPr>
        <p:spPr>
          <a:xfrm>
            <a:off x="4961376" y="1432223"/>
            <a:ext cx="6057144" cy="3357976"/>
          </a:xfrm>
        </p:spPr>
        <p:txBody>
          <a:bodyPr>
            <a:normAutofit/>
          </a:bodyPr>
          <a:lstStyle/>
          <a:p>
            <a:r>
              <a:rPr lang="en-US" sz="6200" dirty="0"/>
              <a:t/>
            </a:r>
            <a:br>
              <a:rPr lang="en-US" sz="6200" dirty="0"/>
            </a:br>
            <a:r>
              <a:rPr lang="en-US" sz="6200" dirty="0"/>
              <a:t/>
            </a:r>
            <a:br>
              <a:rPr lang="en-US" sz="6200" dirty="0"/>
            </a:br>
            <a:r>
              <a:rPr lang="en-US" sz="6200" dirty="0"/>
              <a:t/>
            </a:r>
            <a:br>
              <a:rPr lang="en-US" sz="6200" dirty="0"/>
            </a:br>
            <a:r>
              <a:rPr lang="en-US" sz="6200" dirty="0" err="1"/>
              <a:t>Dia</a:t>
            </a:r>
            <a:r>
              <a:rPr lang="en-US" sz="6200" dirty="0"/>
              <a:t> de Los </a:t>
            </a:r>
            <a:r>
              <a:rPr lang="en-US" sz="6200" dirty="0" err="1"/>
              <a:t>Muertos</a:t>
            </a:r>
            <a:r>
              <a:rPr lang="en-US" sz="6200" dirty="0"/>
              <a:t> </a:t>
            </a:r>
          </a:p>
        </p:txBody>
      </p:sp>
      <p:sp>
        <p:nvSpPr>
          <p:cNvPr id="3" name="Subtitle 2"/>
          <p:cNvSpPr>
            <a:spLocks noGrp="1"/>
          </p:cNvSpPr>
          <p:nvPr>
            <p:ph type="subTitle" idx="1"/>
          </p:nvPr>
        </p:nvSpPr>
        <p:spPr>
          <a:xfrm>
            <a:off x="4938490" y="4790198"/>
            <a:ext cx="6080030" cy="687058"/>
          </a:xfrm>
        </p:spPr>
        <p:txBody>
          <a:bodyPr>
            <a:normAutofit/>
          </a:bodyPr>
          <a:lstStyle/>
          <a:p>
            <a:r>
              <a:rPr lang="en-US" sz="2000"/>
              <a:t>Day of the dead</a:t>
            </a:r>
          </a:p>
        </p:txBody>
      </p:sp>
    </p:spTree>
    <p:extLst>
      <p:ext uri="{BB962C8B-B14F-4D97-AF65-F5344CB8AC3E}">
        <p14:creationId xmlns:p14="http://schemas.microsoft.com/office/powerpoint/2010/main" val="361184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 the Dead </a:t>
            </a:r>
            <a:r>
              <a:rPr lang="mr-IN" dirty="0" smtClean="0"/>
              <a:t>–</a:t>
            </a:r>
            <a:r>
              <a:rPr lang="en-US" dirty="0" smtClean="0"/>
              <a:t> November 2</a:t>
            </a:r>
            <a:endParaRPr lang="en-US" dirty="0"/>
          </a:p>
        </p:txBody>
      </p:sp>
      <p:sp>
        <p:nvSpPr>
          <p:cNvPr id="3" name="Content Placeholder 2"/>
          <p:cNvSpPr>
            <a:spLocks noGrp="1"/>
          </p:cNvSpPr>
          <p:nvPr>
            <p:ph idx="1"/>
          </p:nvPr>
        </p:nvSpPr>
        <p:spPr/>
        <p:txBody>
          <a:bodyPr>
            <a:normAutofit/>
          </a:bodyPr>
          <a:lstStyle/>
          <a:p>
            <a:r>
              <a:rPr lang="en-US" sz="2800" b="1" dirty="0"/>
              <a:t>Day of the Dead</a:t>
            </a:r>
            <a:r>
              <a:rPr lang="en-US" sz="2800" dirty="0"/>
              <a:t> is a Mexican holiday celebrated on November 2nd. The holiday focuses on the gathering of family and friends to pray for and remember loved ones who have died, and help support their spiritual journey. In Mexico, </a:t>
            </a:r>
            <a:r>
              <a:rPr lang="en-US" sz="2800" dirty="0" err="1"/>
              <a:t>Dia</a:t>
            </a:r>
            <a:r>
              <a:rPr lang="en-US" sz="2800" dirty="0"/>
              <a:t> de Los </a:t>
            </a:r>
            <a:r>
              <a:rPr lang="en-US" sz="2800" dirty="0" err="1"/>
              <a:t>Muertos</a:t>
            </a:r>
            <a:r>
              <a:rPr lang="en-US" sz="2800" dirty="0"/>
              <a:t> is a National holiday</a:t>
            </a:r>
            <a:r>
              <a:rPr lang="en-US" sz="2800" dirty="0" smtClean="0"/>
              <a:t>.</a:t>
            </a:r>
          </a:p>
          <a:p>
            <a:r>
              <a:rPr lang="en-US" sz="2800" dirty="0"/>
              <a:t>Families build private altars honoring the deceased and decorate with sugar skulls, Catrina dolls and marigolds</a:t>
            </a:r>
          </a:p>
        </p:txBody>
      </p:sp>
    </p:spTree>
    <p:extLst>
      <p:ext uri="{BB962C8B-B14F-4D97-AF65-F5344CB8AC3E}">
        <p14:creationId xmlns:p14="http://schemas.microsoft.com/office/powerpoint/2010/main" val="17153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902" y="205663"/>
            <a:ext cx="10229346" cy="6412114"/>
          </a:xfrm>
        </p:spPr>
      </p:pic>
    </p:spTree>
    <p:extLst>
      <p:ext uri="{BB962C8B-B14F-4D97-AF65-F5344CB8AC3E}">
        <p14:creationId xmlns:p14="http://schemas.microsoft.com/office/powerpoint/2010/main" val="192527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 xmlns:a16="http://schemas.microsoft.com/office/drawing/2014/main" id="{A085389E-1986-49CE-AB37-9D549DA5CF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EBE758D3-30AE-45A1-AB24-FB703FB6D7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03422BEF-318A-4D19-96C4-98DA41FB68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D1A6EB1D-27F2-45E3-AEA2-E79FEF7780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a:stretch/>
        </p:blipFill>
        <p:spPr>
          <a:xfrm>
            <a:off x="6439471" y="425258"/>
            <a:ext cx="1998659" cy="2518311"/>
          </a:xfrm>
          <a:prstGeom prst="rect">
            <a:avLst/>
          </a:prstGeom>
        </p:spPr>
      </p:pic>
      <p:pic>
        <p:nvPicPr>
          <p:cNvPr id="5" name="Picture 4"/>
          <p:cNvPicPr>
            <a:picLocks noChangeAspect="1"/>
          </p:cNvPicPr>
          <p:nvPr/>
        </p:nvPicPr>
        <p:blipFill rotWithShape="1">
          <a:blip r:embed="rId4"/>
          <a:srcRect/>
          <a:stretch/>
        </p:blipFill>
        <p:spPr>
          <a:xfrm>
            <a:off x="8926364" y="3498839"/>
            <a:ext cx="2795314" cy="2438911"/>
          </a:xfrm>
          <a:prstGeom prst="rect">
            <a:avLst/>
          </a:prstGeom>
        </p:spPr>
      </p:pic>
      <p:grpSp>
        <p:nvGrpSpPr>
          <p:cNvPr id="48" name="Group 47">
            <a:extLst>
              <a:ext uri="{FF2B5EF4-FFF2-40B4-BE49-F238E27FC236}">
                <a16:creationId xmlns="" xmlns:a16="http://schemas.microsoft.com/office/drawing/2014/main" id="{E864A75F-97D5-4325-8987-91F1CA51A30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48">
              <a:extLst>
                <a:ext uri="{FF2B5EF4-FFF2-40B4-BE49-F238E27FC236}">
                  <a16:creationId xmlns="" xmlns:a16="http://schemas.microsoft.com/office/drawing/2014/main" id="{97926E77-4067-4657-ACD5-F98C1FF9FF08}"/>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0" name="Oval 49">
              <a:extLst>
                <a:ext uri="{FF2B5EF4-FFF2-40B4-BE49-F238E27FC236}">
                  <a16:creationId xmlns="" xmlns:a16="http://schemas.microsoft.com/office/drawing/2014/main" id="{05299AF8-3207-4FA5-B420-5A58A64FA9A7}"/>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p:cNvPicPr>
            <a:picLocks noChangeAspect="1"/>
          </p:cNvPicPr>
          <p:nvPr/>
        </p:nvPicPr>
        <p:blipFill rotWithShape="1">
          <a:blip r:embed="rId6"/>
          <a:srcRect/>
          <a:stretch/>
        </p:blipFill>
        <p:spPr>
          <a:xfrm>
            <a:off x="6439471" y="3495039"/>
            <a:ext cx="1975557" cy="2446511"/>
          </a:xfrm>
          <a:prstGeom prst="rect">
            <a:avLst/>
          </a:prstGeom>
        </p:spPr>
      </p:pic>
      <p:sp>
        <p:nvSpPr>
          <p:cNvPr id="52" name="Rectangle 51">
            <a:extLst>
              <a:ext uri="{FF2B5EF4-FFF2-40B4-BE49-F238E27FC236}">
                <a16:creationId xmlns="" xmlns:a16="http://schemas.microsoft.com/office/drawing/2014/main" id="{2A2D4ECA-260C-4585-ACC0-B4A1BE38CA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noChangeAspect="1"/>
          </p:cNvPicPr>
          <p:nvPr/>
        </p:nvPicPr>
        <p:blipFill rotWithShape="1">
          <a:blip r:embed="rId7"/>
          <a:srcRect/>
          <a:stretch/>
        </p:blipFill>
        <p:spPr>
          <a:xfrm>
            <a:off x="9064865" y="475133"/>
            <a:ext cx="2518311" cy="2518311"/>
          </a:xfrm>
          <a:prstGeom prst="rect">
            <a:avLst/>
          </a:prstGeom>
        </p:spPr>
      </p:pic>
      <p:sp>
        <p:nvSpPr>
          <p:cNvPr id="2" name="Title 1"/>
          <p:cNvSpPr>
            <a:spLocks noGrp="1"/>
          </p:cNvSpPr>
          <p:nvPr>
            <p:ph type="title"/>
          </p:nvPr>
        </p:nvSpPr>
        <p:spPr>
          <a:xfrm>
            <a:off x="624783" y="530222"/>
            <a:ext cx="5168168" cy="1609344"/>
          </a:xfrm>
        </p:spPr>
        <p:txBody>
          <a:bodyPr>
            <a:normAutofit/>
          </a:bodyPr>
          <a:lstStyle/>
          <a:p>
            <a:r>
              <a:rPr lang="en-US" sz="4400" dirty="0"/>
              <a:t>Sugar skulls</a:t>
            </a:r>
          </a:p>
        </p:txBody>
      </p:sp>
      <p:sp>
        <p:nvSpPr>
          <p:cNvPr id="13" name="Content Placeholder 12"/>
          <p:cNvSpPr>
            <a:spLocks noGrp="1"/>
          </p:cNvSpPr>
          <p:nvPr>
            <p:ph idx="1"/>
          </p:nvPr>
        </p:nvSpPr>
        <p:spPr>
          <a:xfrm>
            <a:off x="644893" y="2121408"/>
            <a:ext cx="3192589" cy="3759628"/>
          </a:xfrm>
        </p:spPr>
        <p:txBody>
          <a:bodyPr>
            <a:normAutofit/>
          </a:bodyPr>
          <a:lstStyle/>
          <a:p>
            <a:r>
              <a:rPr lang="en-US" sz="2400" dirty="0" smtClean="0"/>
              <a:t>What do you notice about the skulls?</a:t>
            </a:r>
          </a:p>
          <a:p>
            <a:r>
              <a:rPr lang="en-US" sz="2400" dirty="0" smtClean="0"/>
              <a:t>What stands out to you?</a:t>
            </a:r>
          </a:p>
          <a:p>
            <a:endParaRPr lang="en-US" sz="1800" dirty="0"/>
          </a:p>
        </p:txBody>
      </p:sp>
      <p:pic>
        <p:nvPicPr>
          <p:cNvPr id="3" name="Picture 2"/>
          <p:cNvPicPr>
            <a:picLocks noChangeAspect="1"/>
          </p:cNvPicPr>
          <p:nvPr/>
        </p:nvPicPr>
        <p:blipFill>
          <a:blip r:embed="rId8"/>
          <a:stretch>
            <a:fillRect/>
          </a:stretch>
        </p:blipFill>
        <p:spPr>
          <a:xfrm>
            <a:off x="2241187" y="3453897"/>
            <a:ext cx="3604878" cy="2528794"/>
          </a:xfrm>
          <a:prstGeom prst="rect">
            <a:avLst/>
          </a:prstGeom>
        </p:spPr>
      </p:pic>
      <p:pic>
        <p:nvPicPr>
          <p:cNvPr id="6" name="Picture 5"/>
          <p:cNvPicPr>
            <a:picLocks noChangeAspect="1"/>
          </p:cNvPicPr>
          <p:nvPr/>
        </p:nvPicPr>
        <p:blipFill>
          <a:blip r:embed="rId9"/>
          <a:stretch>
            <a:fillRect/>
          </a:stretch>
        </p:blipFill>
        <p:spPr>
          <a:xfrm>
            <a:off x="3902805" y="530222"/>
            <a:ext cx="1910256" cy="2527416"/>
          </a:xfrm>
          <a:prstGeom prst="rect">
            <a:avLst/>
          </a:prstGeom>
        </p:spPr>
      </p:pic>
    </p:spTree>
    <p:extLst>
      <p:ext uri="{BB962C8B-B14F-4D97-AF65-F5344CB8AC3E}">
        <p14:creationId xmlns:p14="http://schemas.microsoft.com/office/powerpoint/2010/main" val="87997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F3AF35CD-DA30-4E34-B0F3-32C27766DA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 xmlns:a16="http://schemas.microsoft.com/office/drawing/2014/main" id="{BCFC42DC-2C46-47C4-BC61-530557385D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 xmlns:a16="http://schemas.microsoft.com/office/drawing/2014/main" id="{54B91A37-AA1F-4966-8ACF-93023547DA92}"/>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 xmlns:a16="http://schemas.microsoft.com/office/drawing/2014/main" id="{17B17AC5-0931-432F-9A4A-DDCFAA010ABC}"/>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8156350" y="484632"/>
            <a:ext cx="3544035" cy="1609344"/>
          </a:xfrm>
          <a:ln>
            <a:noFill/>
          </a:ln>
        </p:spPr>
        <p:txBody>
          <a:bodyPr>
            <a:normAutofit/>
          </a:bodyPr>
          <a:lstStyle/>
          <a:p>
            <a:r>
              <a:rPr lang="en-US" sz="3200" dirty="0" smtClean="0"/>
              <a:t>Symmetry</a:t>
            </a:r>
            <a:endParaRPr lang="en-US" sz="3200" dirty="0"/>
          </a:p>
        </p:txBody>
      </p:sp>
      <p:sp>
        <p:nvSpPr>
          <p:cNvPr id="9" name="Content Placeholder 8"/>
          <p:cNvSpPr>
            <a:spLocks noGrp="1"/>
          </p:cNvSpPr>
          <p:nvPr>
            <p:ph idx="1"/>
          </p:nvPr>
        </p:nvSpPr>
        <p:spPr>
          <a:xfrm>
            <a:off x="8156351" y="2121408"/>
            <a:ext cx="3544034" cy="4050792"/>
          </a:xfrm>
        </p:spPr>
        <p:txBody>
          <a:bodyPr>
            <a:noAutofit/>
          </a:bodyPr>
          <a:lstStyle/>
          <a:p>
            <a:r>
              <a:rPr lang="en-US" sz="2400" dirty="0" smtClean="0"/>
              <a:t>What is symmetry?</a:t>
            </a:r>
          </a:p>
          <a:p>
            <a:r>
              <a:rPr lang="en-US" sz="2400" dirty="0"/>
              <a:t>The simplest symmetry </a:t>
            </a:r>
            <a:r>
              <a:rPr lang="en-US" sz="2400" dirty="0" smtClean="0"/>
              <a:t>is</a:t>
            </a:r>
            <a:r>
              <a:rPr lang="en-US" sz="2400" dirty="0"/>
              <a:t> </a:t>
            </a:r>
            <a:r>
              <a:rPr lang="en-US" sz="2400" dirty="0" smtClean="0"/>
              <a:t>Reflection Symmetry (</a:t>
            </a:r>
            <a:r>
              <a:rPr lang="en-US" sz="2400" dirty="0"/>
              <a:t>sometimes called </a:t>
            </a:r>
            <a:r>
              <a:rPr lang="en-US" sz="2400" i="1" dirty="0"/>
              <a:t>Line Symmetry</a:t>
            </a:r>
            <a:r>
              <a:rPr lang="en-US" sz="2400" dirty="0"/>
              <a:t> or</a:t>
            </a:r>
            <a:r>
              <a:rPr lang="en-US" sz="2400" b="1" dirty="0"/>
              <a:t> </a:t>
            </a:r>
            <a:r>
              <a:rPr lang="en-US" sz="2400" i="1" dirty="0"/>
              <a:t>Mirror Symmetry</a:t>
            </a:r>
            <a:r>
              <a:rPr lang="en-US" sz="2400" dirty="0" smtClean="0"/>
              <a:t>)</a:t>
            </a:r>
          </a:p>
          <a:p>
            <a:r>
              <a:rPr lang="en-US" sz="2400" dirty="0" smtClean="0"/>
              <a:t> </a:t>
            </a:r>
            <a:r>
              <a:rPr lang="en-US" sz="2400" dirty="0"/>
              <a:t>It is easy to see, because one half is the reflection of the other half</a:t>
            </a:r>
          </a:p>
        </p:txBody>
      </p:sp>
      <p:pic>
        <p:nvPicPr>
          <p:cNvPr id="10" name="Content Placeholder 3"/>
          <p:cNvPicPr>
            <a:picLocks noChangeAspect="1"/>
          </p:cNvPicPr>
          <p:nvPr/>
        </p:nvPicPr>
        <p:blipFill>
          <a:blip r:embed="rId5"/>
          <a:stretch>
            <a:fillRect/>
          </a:stretch>
        </p:blipFill>
        <p:spPr>
          <a:xfrm>
            <a:off x="1336431" y="226724"/>
            <a:ext cx="5064369" cy="6224539"/>
          </a:xfrm>
          <a:prstGeom prst="rect">
            <a:avLst/>
          </a:prstGeom>
        </p:spPr>
      </p:pic>
    </p:spTree>
    <p:extLst>
      <p:ext uri="{BB962C8B-B14F-4D97-AF65-F5344CB8AC3E}">
        <p14:creationId xmlns:p14="http://schemas.microsoft.com/office/powerpoint/2010/main" val="232881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BCE5EFF9-B12A-4A10-94DD-F33EDBCD27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2">
              <a:duotone>
                <a:schemeClr val="bg2">
                  <a:shade val="45000"/>
                  <a:satMod val="135000"/>
                </a:schemeClr>
                <a:prstClr val="white"/>
              </a:duotone>
              <a:extLst/>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16" name="Rectangle 15">
            <a:extLst>
              <a:ext uri="{FF2B5EF4-FFF2-40B4-BE49-F238E27FC236}">
                <a16:creationId xmlns="" xmlns:a16="http://schemas.microsoft.com/office/drawing/2014/main" id="{426EEE46-1E2E-459B-85C5-B12A77BED9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 xmlns:a16="http://schemas.microsoft.com/office/drawing/2014/main" id="{BB3C3B5B-B6A2-4C52-831F-3D4FBEF9254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 xmlns:a16="http://schemas.microsoft.com/office/drawing/2014/main" id="{64E7942F-7C05-45E8-B6CD-0D22951E7777}"/>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 xmlns:a16="http://schemas.microsoft.com/office/drawing/2014/main" id="{E91AFEAF-5CBA-4B38-AFF0-10ED1F5F972A}"/>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6400800" y="484632"/>
            <a:ext cx="5299586" cy="1609344"/>
          </a:xfrm>
          <a:ln>
            <a:noFill/>
          </a:ln>
        </p:spPr>
        <p:txBody>
          <a:bodyPr>
            <a:normAutofit/>
          </a:bodyPr>
          <a:lstStyle/>
          <a:p>
            <a:r>
              <a:rPr lang="en-US" sz="4000" dirty="0"/>
              <a:t>Marigolds</a:t>
            </a:r>
          </a:p>
        </p:txBody>
      </p:sp>
      <p:sp>
        <p:nvSpPr>
          <p:cNvPr id="7" name="Content Placeholder 6"/>
          <p:cNvSpPr>
            <a:spLocks noGrp="1"/>
          </p:cNvSpPr>
          <p:nvPr>
            <p:ph idx="1"/>
          </p:nvPr>
        </p:nvSpPr>
        <p:spPr>
          <a:xfrm>
            <a:off x="6489816" y="2807152"/>
            <a:ext cx="5299585" cy="4050792"/>
          </a:xfrm>
        </p:spPr>
        <p:txBody>
          <a:bodyPr>
            <a:normAutofit/>
          </a:bodyPr>
          <a:lstStyle/>
          <a:p>
            <a:r>
              <a:rPr lang="en-US" sz="1800" b="1" dirty="0">
                <a:latin typeface="arial" charset="0"/>
              </a:rPr>
              <a:t>Marigolds</a:t>
            </a:r>
            <a:r>
              <a:rPr lang="en-US" sz="1800" dirty="0">
                <a:latin typeface="arial" charset="0"/>
              </a:rPr>
              <a:t> guide the spirits to their altars using their vibrant colors and scent. </a:t>
            </a:r>
            <a:endParaRPr lang="en-US" sz="1800" dirty="0" smtClean="0">
              <a:latin typeface="arial" charset="0"/>
            </a:endParaRPr>
          </a:p>
          <a:p>
            <a:r>
              <a:rPr lang="en-US" sz="1800" b="1" dirty="0" smtClean="0">
                <a:latin typeface="arial" charset="0"/>
              </a:rPr>
              <a:t>Marigolds</a:t>
            </a:r>
            <a:r>
              <a:rPr lang="en-US" sz="1800" dirty="0">
                <a:latin typeface="arial" charset="0"/>
              </a:rPr>
              <a:t>, or flowers in general, also represent the fragility of life.</a:t>
            </a:r>
          </a:p>
          <a:p>
            <a:r>
              <a:rPr lang="en-US" sz="1800" dirty="0">
                <a:latin typeface="arial" charset="0"/>
              </a:rPr>
              <a:t>The </a:t>
            </a:r>
            <a:r>
              <a:rPr lang="en-US" sz="1800" b="1" dirty="0">
                <a:latin typeface="arial" charset="0"/>
              </a:rPr>
              <a:t>marigold</a:t>
            </a:r>
            <a:r>
              <a:rPr lang="en-US" sz="1800" dirty="0">
                <a:latin typeface="arial" charset="0"/>
              </a:rPr>
              <a:t> most commonly used in </a:t>
            </a:r>
            <a:r>
              <a:rPr lang="en-US" sz="1800" b="1" dirty="0" err="1">
                <a:latin typeface="arial" charset="0"/>
              </a:rPr>
              <a:t>Dia</a:t>
            </a:r>
            <a:r>
              <a:rPr lang="en-US" sz="1800" b="1" dirty="0">
                <a:latin typeface="arial" charset="0"/>
              </a:rPr>
              <a:t> de </a:t>
            </a:r>
            <a:r>
              <a:rPr lang="en-US" sz="1800" b="1" dirty="0" err="1">
                <a:latin typeface="arial" charset="0"/>
              </a:rPr>
              <a:t>los</a:t>
            </a:r>
            <a:r>
              <a:rPr lang="en-US" sz="1800" b="1" dirty="0">
                <a:latin typeface="arial" charset="0"/>
              </a:rPr>
              <a:t> </a:t>
            </a:r>
            <a:r>
              <a:rPr lang="en-US" sz="1800" b="1" dirty="0" err="1">
                <a:latin typeface="arial" charset="0"/>
              </a:rPr>
              <a:t>Muertos</a:t>
            </a:r>
            <a:r>
              <a:rPr lang="en-US" sz="1800" b="1" dirty="0">
                <a:latin typeface="arial" charset="0"/>
              </a:rPr>
              <a:t> </a:t>
            </a:r>
            <a:r>
              <a:rPr lang="en-US" sz="1800" dirty="0">
                <a:latin typeface="arial" charset="0"/>
              </a:rPr>
              <a:t>celebrations</a:t>
            </a:r>
          </a:p>
          <a:p>
            <a:r>
              <a:rPr lang="en-US" sz="1800" dirty="0">
                <a:latin typeface="arial" charset="0"/>
              </a:rPr>
              <a:t>You may cut out, create marigolds to include on your Sugar Skull if you choose</a:t>
            </a:r>
            <a:endParaRPr lang="en-US" sz="1800" dirty="0"/>
          </a:p>
          <a:p>
            <a:endParaRPr lang="en-US" sz="1800" dirty="0"/>
          </a:p>
        </p:txBody>
      </p:sp>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 y="12501"/>
            <a:ext cx="6056548" cy="6686881"/>
          </a:xfrm>
          <a:prstGeom prst="rect">
            <a:avLst/>
          </a:prstGeom>
        </p:spPr>
      </p:pic>
      <p:pic>
        <p:nvPicPr>
          <p:cNvPr id="3" name="Picture 2"/>
          <p:cNvPicPr>
            <a:picLocks noChangeAspect="1"/>
          </p:cNvPicPr>
          <p:nvPr/>
        </p:nvPicPr>
        <p:blipFill>
          <a:blip r:embed="rId6"/>
          <a:stretch>
            <a:fillRect/>
          </a:stretch>
        </p:blipFill>
        <p:spPr>
          <a:xfrm>
            <a:off x="8836202" y="328398"/>
            <a:ext cx="2864184" cy="2122166"/>
          </a:xfrm>
          <a:prstGeom prst="rect">
            <a:avLst/>
          </a:prstGeom>
        </p:spPr>
      </p:pic>
    </p:spTree>
    <p:extLst>
      <p:ext uri="{BB962C8B-B14F-4D97-AF65-F5344CB8AC3E}">
        <p14:creationId xmlns:p14="http://schemas.microsoft.com/office/powerpoint/2010/main" val="222541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F3AF35CD-DA30-4E34-B0F3-32C27766DA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BCFC42DC-2C46-47C4-BC61-530557385D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 xmlns:a16="http://schemas.microsoft.com/office/drawing/2014/main" id="{54B91A37-AA1F-4966-8ACF-93023547DA92}"/>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 xmlns:a16="http://schemas.microsoft.com/office/drawing/2014/main" id="{17B17AC5-0931-432F-9A4A-DDCFAA010ABC}"/>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p:cNvPicPr>
            <a:picLocks noChangeAspect="1"/>
          </p:cNvPicPr>
          <p:nvPr/>
        </p:nvPicPr>
        <p:blipFill>
          <a:blip r:embed="rId5"/>
          <a:stretch>
            <a:fillRect/>
          </a:stretch>
        </p:blipFill>
        <p:spPr>
          <a:xfrm>
            <a:off x="68892" y="285224"/>
            <a:ext cx="7607397" cy="6173057"/>
          </a:xfrm>
          <a:prstGeom prst="rect">
            <a:avLst/>
          </a:prstGeom>
        </p:spPr>
      </p:pic>
      <p:sp>
        <p:nvSpPr>
          <p:cNvPr id="2" name="Title 1"/>
          <p:cNvSpPr>
            <a:spLocks noGrp="1"/>
          </p:cNvSpPr>
          <p:nvPr>
            <p:ph type="title"/>
          </p:nvPr>
        </p:nvSpPr>
        <p:spPr>
          <a:xfrm>
            <a:off x="8156350" y="484632"/>
            <a:ext cx="3544035" cy="1609344"/>
          </a:xfrm>
          <a:ln>
            <a:noFill/>
          </a:ln>
        </p:spPr>
        <p:txBody>
          <a:bodyPr>
            <a:normAutofit/>
          </a:bodyPr>
          <a:lstStyle/>
          <a:p>
            <a:r>
              <a:rPr lang="en-US" sz="3200" dirty="0"/>
              <a:t>What next? Steps:</a:t>
            </a:r>
          </a:p>
        </p:txBody>
      </p:sp>
      <p:sp>
        <p:nvSpPr>
          <p:cNvPr id="9" name="Content Placeholder 8"/>
          <p:cNvSpPr>
            <a:spLocks noGrp="1"/>
          </p:cNvSpPr>
          <p:nvPr>
            <p:ph idx="1"/>
          </p:nvPr>
        </p:nvSpPr>
        <p:spPr>
          <a:xfrm>
            <a:off x="8156351" y="2121408"/>
            <a:ext cx="3544034" cy="4050792"/>
          </a:xfrm>
        </p:spPr>
        <p:txBody>
          <a:bodyPr>
            <a:normAutofit/>
          </a:bodyPr>
          <a:lstStyle/>
          <a:p>
            <a:pPr marL="342900" marR="0" lvl="0" indent="-342900" defTabSz="914400" eaLnBrk="1" fontAlgn="auto" latinLnBrk="0" hangingPunct="1">
              <a:spcBef>
                <a:spcPts val="0"/>
              </a:spcBef>
              <a:spcAft>
                <a:spcPts val="600"/>
              </a:spcAft>
              <a:buClrTx/>
              <a:buSzTx/>
              <a:buFontTx/>
              <a:buAutoNum type="arabicPeriod"/>
              <a:tabLst/>
              <a:defRPr/>
            </a:pPr>
            <a:r>
              <a:rPr lang="en-US" sz="1600" dirty="0"/>
              <a:t>Draw your Skull shape on a large piece of white paper in pencil and then go over with sharpie </a:t>
            </a:r>
            <a:r>
              <a:rPr lang="mr-IN" sz="1600" dirty="0"/>
              <a:t>–</a:t>
            </a:r>
            <a:r>
              <a:rPr lang="en-US" sz="1600" dirty="0"/>
              <a:t> remember your want your skull to be symmetrical</a:t>
            </a:r>
          </a:p>
          <a:p>
            <a:pPr marL="342900" marR="0" lvl="0" indent="-342900" defTabSz="914400" eaLnBrk="1" fontAlgn="auto" latinLnBrk="0" hangingPunct="1">
              <a:spcBef>
                <a:spcPts val="0"/>
              </a:spcBef>
              <a:spcAft>
                <a:spcPts val="600"/>
              </a:spcAft>
              <a:buClrTx/>
              <a:buSzTx/>
              <a:buFontTx/>
              <a:buAutoNum type="arabicPeriod"/>
              <a:tabLst/>
              <a:defRPr/>
            </a:pPr>
            <a:r>
              <a:rPr lang="en-US" sz="1600" dirty="0"/>
              <a:t>Draw in your eye shapes, nose shape and mouth shape</a:t>
            </a:r>
          </a:p>
          <a:p>
            <a:pPr marL="342900" marR="0" lvl="0" indent="-342900" defTabSz="914400" eaLnBrk="1" fontAlgn="auto" latinLnBrk="0" hangingPunct="1">
              <a:spcBef>
                <a:spcPts val="0"/>
              </a:spcBef>
              <a:spcAft>
                <a:spcPts val="600"/>
              </a:spcAft>
              <a:buClrTx/>
              <a:buSzTx/>
              <a:buFontTx/>
              <a:buAutoNum type="arabicPeriod"/>
              <a:tabLst/>
              <a:defRPr/>
            </a:pPr>
            <a:r>
              <a:rPr lang="en-US" sz="1600" dirty="0"/>
              <a:t>Decorate your skull with vibrant colors, designs &amp; symbols.  Remember this art project is all about SYMMETRY!</a:t>
            </a:r>
          </a:p>
          <a:p>
            <a:pPr marL="342900" marR="0" lvl="0" indent="-342900" defTabSz="914400" eaLnBrk="1" fontAlgn="auto" latinLnBrk="0" hangingPunct="1">
              <a:spcBef>
                <a:spcPts val="0"/>
              </a:spcBef>
              <a:spcAft>
                <a:spcPts val="600"/>
              </a:spcAft>
              <a:buClrTx/>
              <a:buSzTx/>
              <a:buFontTx/>
              <a:buAutoNum type="arabicPeriod"/>
              <a:tabLst/>
              <a:defRPr/>
            </a:pPr>
            <a:r>
              <a:rPr lang="en-US" sz="1600" dirty="0"/>
              <a:t>Cute out your skull and glue it on a black piece of paper</a:t>
            </a:r>
          </a:p>
          <a:p>
            <a:pPr marL="342900" marR="0" lvl="0" indent="-342900" defTabSz="914400" eaLnBrk="1" fontAlgn="auto" latinLnBrk="0" hangingPunct="1">
              <a:spcBef>
                <a:spcPts val="0"/>
              </a:spcBef>
              <a:spcAft>
                <a:spcPts val="600"/>
              </a:spcAft>
              <a:buClrTx/>
              <a:buSzTx/>
              <a:buFontTx/>
              <a:buAutoNum type="arabicPeriod"/>
              <a:tabLst/>
              <a:defRPr/>
            </a:pPr>
            <a:r>
              <a:rPr lang="en-US" sz="1600" dirty="0"/>
              <a:t>Cut out or draw marigold flowers to add to your project</a:t>
            </a:r>
          </a:p>
          <a:p>
            <a:pPr marL="342900" marR="0" lvl="0" indent="-342900" defTabSz="914400" eaLnBrk="1" fontAlgn="auto" latinLnBrk="0" hangingPunct="1">
              <a:spcBef>
                <a:spcPts val="0"/>
              </a:spcBef>
              <a:spcAft>
                <a:spcPts val="600"/>
              </a:spcAft>
              <a:buClrTx/>
              <a:buSzTx/>
              <a:buFontTx/>
              <a:buAutoNum type="arabicPeriod"/>
              <a:tabLst/>
              <a:defRPr/>
            </a:pPr>
            <a:endParaRPr lang="en-US" sz="1600" dirty="0"/>
          </a:p>
        </p:txBody>
      </p:sp>
    </p:spTree>
    <p:extLst>
      <p:ext uri="{BB962C8B-B14F-4D97-AF65-F5344CB8AC3E}">
        <p14:creationId xmlns:p14="http://schemas.microsoft.com/office/powerpoint/2010/main" val="209230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CCF043BA-0C52-4068-BCF5-2B2D89BA9D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 xmlns:a16="http://schemas.microsoft.com/office/drawing/2014/main" id="{789ACCC8-A635-400E-B9C0-AD9CA57109C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 xmlns:a16="http://schemas.microsoft.com/office/drawing/2014/main" id="{CBC21CEB-233C-4B50-8CCA-829AD0428FA3}"/>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 xmlns:a16="http://schemas.microsoft.com/office/drawing/2014/main" id="{F3DF2D74-CD63-49A8-A93B-9DA2F59511D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7883612" y="484632"/>
            <a:ext cx="3816774" cy="1609344"/>
          </a:xfrm>
          <a:ln>
            <a:noFill/>
          </a:ln>
        </p:spPr>
        <p:txBody>
          <a:bodyPr>
            <a:normAutofit/>
          </a:bodyPr>
          <a:lstStyle/>
          <a:p>
            <a:endParaRPr lang="en-US" sz="3200" dirty="0"/>
          </a:p>
        </p:txBody>
      </p:sp>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21184" y="484632"/>
            <a:ext cx="4709140" cy="5383971"/>
          </a:xfrm>
        </p:spPr>
      </p:pic>
      <p:pic>
        <p:nvPicPr>
          <p:cNvPr id="10"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618" y="120787"/>
            <a:ext cx="4929236" cy="6616424"/>
          </a:xfrm>
          <a:prstGeom prst="rect">
            <a:avLst/>
          </a:prstGeom>
        </p:spPr>
      </p:pic>
    </p:spTree>
    <p:extLst>
      <p:ext uri="{BB962C8B-B14F-4D97-AF65-F5344CB8AC3E}">
        <p14:creationId xmlns:p14="http://schemas.microsoft.com/office/powerpoint/2010/main" val="7555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DA90C30-B990-4CCA-B584-40F864DA3A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D060B936-2771-48DC-842C-14EE9318E3E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xmlns="" id="{DB4EC8B4-4BB2-45C2-A68A-28E36AC10E2D}"/>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xmlns="" id="{1431D296-F8F1-41C3-A211-E83E243C5156}"/>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1"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524" y="154555"/>
            <a:ext cx="5046191" cy="6530364"/>
          </a:xfrm>
          <a:prstGeom prst="rect">
            <a:avLst/>
          </a:prstGeom>
        </p:spPr>
      </p:pic>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946500" y="154554"/>
            <a:ext cx="5040588" cy="6523113"/>
          </a:xfrm>
        </p:spPr>
      </p:pic>
    </p:spTree>
    <p:extLst>
      <p:ext uri="{BB962C8B-B14F-4D97-AF65-F5344CB8AC3E}">
        <p14:creationId xmlns:p14="http://schemas.microsoft.com/office/powerpoint/2010/main" val="12833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1433</TotalTime>
  <Words>135</Words>
  <Application>Microsoft Macintosh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Mangal</vt:lpstr>
      <vt:lpstr>Rockwell</vt:lpstr>
      <vt:lpstr>Rockwell Condensed</vt:lpstr>
      <vt:lpstr>Rockwell Extra Bold</vt:lpstr>
      <vt:lpstr>Wingdings</vt:lpstr>
      <vt:lpstr>Wood Type</vt:lpstr>
      <vt:lpstr>   Dia de Los Muertos </vt:lpstr>
      <vt:lpstr>Day of the Dead – November 2</vt:lpstr>
      <vt:lpstr>PowerPoint Presentation</vt:lpstr>
      <vt:lpstr>Sugar skulls</vt:lpstr>
      <vt:lpstr>Symmetry</vt:lpstr>
      <vt:lpstr>Marigolds</vt:lpstr>
      <vt:lpstr>What next? Steps:</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Dia de Los Muertos </dc:title>
  <dc:creator>Ciezki, Amy</dc:creator>
  <cp:lastModifiedBy>Ciezki, Amy</cp:lastModifiedBy>
  <cp:revision>8</cp:revision>
  <dcterms:created xsi:type="dcterms:W3CDTF">2017-10-26T15:45:14Z</dcterms:created>
  <dcterms:modified xsi:type="dcterms:W3CDTF">2017-10-27T15:43:54Z</dcterms:modified>
</cp:coreProperties>
</file>