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6"/>
  </p:notesMasterIdLst>
  <p:sldIdLst>
    <p:sldId id="260" r:id="rId2"/>
    <p:sldId id="261" r:id="rId3"/>
    <p:sldId id="263" r:id="rId4"/>
    <p:sldId id="256" r:id="rId5"/>
    <p:sldId id="257" r:id="rId6"/>
    <p:sldId id="258" r:id="rId7"/>
    <p:sldId id="259"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3"/>
  </p:normalViewPr>
  <p:slideViewPr>
    <p:cSldViewPr snapToGrid="0" snapToObjects="1">
      <p:cViewPr varScale="1">
        <p:scale>
          <a:sx n="90" d="100"/>
          <a:sy n="90"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D347B-AEA6-384F-A5A3-D7A9FA0186CE}" type="datetimeFigureOut">
              <a:rPr lang="en-US" smtClean="0"/>
              <a:t>10/30/17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CF141-DF67-0149-B295-6EC08E09E797}" type="slidenum">
              <a:rPr lang="en-US" smtClean="0"/>
              <a:t>‹#›</a:t>
            </a:fld>
            <a:endParaRPr lang="en-US"/>
          </a:p>
        </p:txBody>
      </p:sp>
    </p:spTree>
    <p:extLst>
      <p:ext uri="{BB962C8B-B14F-4D97-AF65-F5344CB8AC3E}">
        <p14:creationId xmlns:p14="http://schemas.microsoft.com/office/powerpoint/2010/main" val="131155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3A824-1A51-4B26-AD58-A6D8E14F6C04}" type="datetimeFigureOut">
              <a:rPr lang="en-US" smtClean="0"/>
              <a:t>10/30/17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10/30/17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10/30/17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10/30/17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10/30/17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10/30/17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10/30/17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10/30/17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10/30/17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10/30/17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14847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_B0FBFCB1.sv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CCAF7D5-2AD8-4BDF-BE92-13524EA045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F8C92429-C2FF-43F8-9F54-FF73D12718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8E75E6-FD49-46E3-B23E-9D5C97110F4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8EE6BA1-F87F-4073-B5AB-365A42AD375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sp>
      <p:pic>
        <p:nvPicPr>
          <p:cNvPr id="16" name="Graphic 15">
            <a:extLst>
              <a:ext uri="{FF2B5EF4-FFF2-40B4-BE49-F238E27FC236}">
                <a16:creationId xmlns:a16="http://schemas.microsoft.com/office/drawing/2014/main" xmlns="" id="{8CF6C2FA-055F-4343-AEC4-9FD22426B10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96DAC541-7B7A-43D3-8B79-37D633B846F1}">
                <asvg:svgBlip xmlns:asvg="http://schemas.microsoft.com/office/drawing/2016/SVG/main" xmlns="" r:embed="rId4"/>
              </a:ext>
            </a:extLst>
          </a:blip>
          <a:stretch>
            <a:fillRect/>
          </a:stretch>
        </p:blipFill>
        <p:spPr>
          <a:xfrm>
            <a:off x="5867400" y="4466524"/>
            <a:ext cx="457200" cy="457200"/>
          </a:xfrm>
          <a:prstGeom prst="rect">
            <a:avLst/>
          </a:prstGeom>
        </p:spPr>
      </p:pic>
      <p:sp>
        <p:nvSpPr>
          <p:cNvPr id="2" name="Title 1"/>
          <p:cNvSpPr>
            <a:spLocks noGrp="1"/>
          </p:cNvSpPr>
          <p:nvPr>
            <p:ph type="ctrTitle"/>
          </p:nvPr>
        </p:nvSpPr>
        <p:spPr>
          <a:xfrm>
            <a:off x="1304330" y="1275587"/>
            <a:ext cx="9596842" cy="3319285"/>
          </a:xfrm>
        </p:spPr>
        <p:txBody>
          <a:bodyPr anchor="ctr">
            <a:normAutofit/>
          </a:bodyPr>
          <a:lstStyle/>
          <a:p>
            <a:r>
              <a:rPr lang="en-US" sz="6000">
                <a:solidFill>
                  <a:srgbClr val="FFFFFF"/>
                </a:solidFill>
              </a:rPr>
              <a:t>Deciduous or Coniferous?</a:t>
            </a:r>
          </a:p>
        </p:txBody>
      </p:sp>
      <p:sp>
        <p:nvSpPr>
          <p:cNvPr id="3" name="Subtitle 2"/>
          <p:cNvSpPr>
            <a:spLocks noGrp="1"/>
          </p:cNvSpPr>
          <p:nvPr>
            <p:ph type="subTitle" idx="1"/>
          </p:nvPr>
        </p:nvSpPr>
        <p:spPr>
          <a:xfrm>
            <a:off x="1960035" y="4981075"/>
            <a:ext cx="8271930" cy="653506"/>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403682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3CC1DB7-CD19-47F3-A822-00E42A543CD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xmlns="" id="{3AD75F65-EDBA-4B97-8A4E-614B489DB26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xmlns="" id="{E6501E79-7616-491F-BFD0-442862FBCB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412683" y="1580006"/>
            <a:ext cx="5278777" cy="3519184"/>
          </a:xfrm>
          <a:prstGeom prst="rect">
            <a:avLst/>
          </a:prstGeom>
        </p:spPr>
      </p:pic>
      <p:sp>
        <p:nvSpPr>
          <p:cNvPr id="2" name="Title 1"/>
          <p:cNvSpPr>
            <a:spLocks noGrp="1"/>
          </p:cNvSpPr>
          <p:nvPr>
            <p:ph type="title"/>
          </p:nvPr>
        </p:nvSpPr>
        <p:spPr>
          <a:xfrm>
            <a:off x="7535825" y="982132"/>
            <a:ext cx="3360772" cy="1303867"/>
          </a:xfrm>
        </p:spPr>
        <p:txBody>
          <a:bodyPr>
            <a:normAutofit/>
          </a:bodyPr>
          <a:lstStyle/>
          <a:p>
            <a:r>
              <a:rPr lang="en-US" dirty="0"/>
              <a:t>Margins</a:t>
            </a:r>
          </a:p>
        </p:txBody>
      </p:sp>
      <p:sp>
        <p:nvSpPr>
          <p:cNvPr id="3" name="Content Placeholder 2"/>
          <p:cNvSpPr>
            <a:spLocks noGrp="1"/>
          </p:cNvSpPr>
          <p:nvPr>
            <p:ph idx="1"/>
          </p:nvPr>
        </p:nvSpPr>
        <p:spPr>
          <a:xfrm>
            <a:off x="7535824" y="2556932"/>
            <a:ext cx="3360771" cy="3318936"/>
          </a:xfrm>
        </p:spPr>
        <p:txBody>
          <a:bodyPr>
            <a:normAutofit/>
          </a:bodyPr>
          <a:lstStyle/>
          <a:p>
            <a:r>
              <a:rPr lang="en-US" dirty="0"/>
              <a:t>The edges of the blade are called </a:t>
            </a:r>
            <a:r>
              <a:rPr lang="en-US" b="1" dirty="0"/>
              <a:t>margins</a:t>
            </a:r>
            <a:r>
              <a:rPr lang="en-US"/>
              <a:t>. </a:t>
            </a:r>
          </a:p>
          <a:p>
            <a:r>
              <a:rPr lang="en-US"/>
              <a:t>These</a:t>
            </a:r>
            <a:r>
              <a:rPr lang="en-US" dirty="0"/>
              <a:t> edges can be smooth, jagged, toothed, or wavy</a:t>
            </a:r>
            <a:r>
              <a:rPr lang="en-US"/>
              <a:t>. </a:t>
            </a:r>
          </a:p>
          <a:p>
            <a:r>
              <a:rPr lang="en-US" dirty="0"/>
              <a:t>Margins are used to define the shape of the leaf.</a:t>
            </a:r>
          </a:p>
        </p:txBody>
      </p:sp>
    </p:spTree>
    <p:extLst>
      <p:ext uri="{BB962C8B-B14F-4D97-AF65-F5344CB8AC3E}">
        <p14:creationId xmlns:p14="http://schemas.microsoft.com/office/powerpoint/2010/main" val="192606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Classification</a:t>
            </a:r>
            <a:endParaRPr lang="en-US" dirty="0"/>
          </a:p>
        </p:txBody>
      </p:sp>
      <p:sp>
        <p:nvSpPr>
          <p:cNvPr id="3" name="Content Placeholder 2"/>
          <p:cNvSpPr>
            <a:spLocks noGrp="1"/>
          </p:cNvSpPr>
          <p:nvPr>
            <p:ph idx="1"/>
          </p:nvPr>
        </p:nvSpPr>
        <p:spPr/>
        <p:txBody>
          <a:bodyPr/>
          <a:lstStyle/>
          <a:p>
            <a:r>
              <a:rPr lang="en-US" dirty="0"/>
              <a:t>Scientists have classified leaves based on their characteristics. The shape of a leaf, the kind of leaf margin, and veining can all be used to classify and identify trees. The leaf type and the arrangement of leaves on the twig are also important factors in tree identification</a:t>
            </a:r>
            <a:r>
              <a:rPr lang="en-US" dirty="0" smtClean="0"/>
              <a:t>.</a:t>
            </a:r>
            <a:endParaRPr lang="en-US" dirty="0"/>
          </a:p>
        </p:txBody>
      </p:sp>
    </p:spTree>
    <p:extLst>
      <p:ext uri="{BB962C8B-B14F-4D97-AF65-F5344CB8AC3E}">
        <p14:creationId xmlns:p14="http://schemas.microsoft.com/office/powerpoint/2010/main" val="105735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813857"/>
            <a:ext cx="9601196" cy="3318936"/>
          </a:xfrm>
        </p:spPr>
        <p:txBody>
          <a:bodyPr/>
          <a:lstStyle/>
          <a:p>
            <a:r>
              <a:rPr lang="en-US" dirty="0"/>
              <a:t>Leaves can be classified based on the shape of the blade. There are 10 different leaf shapes: linear, oblong, oval, ovate, cordate (heart-shaped), lobed, deltoid (triangular), orbicular (round), four-sided needles, and flat needles.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75645"/>
            <a:ext cx="10058400" cy="3314296"/>
          </a:xfrm>
          <a:prstGeom prst="rect">
            <a:avLst/>
          </a:prstGeom>
        </p:spPr>
      </p:pic>
    </p:spTree>
    <p:extLst>
      <p:ext uri="{BB962C8B-B14F-4D97-AF65-F5344CB8AC3E}">
        <p14:creationId xmlns:p14="http://schemas.microsoft.com/office/powerpoint/2010/main" val="48220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826" y="556682"/>
            <a:ext cx="9601196" cy="3318936"/>
          </a:xfrm>
        </p:spPr>
        <p:txBody>
          <a:bodyPr/>
          <a:lstStyle/>
          <a:p>
            <a:r>
              <a:rPr lang="en-US" dirty="0"/>
              <a:t>Another way to classify leaves is by leaf type. </a:t>
            </a:r>
            <a:endParaRPr lang="en-US" dirty="0" smtClean="0"/>
          </a:p>
          <a:p>
            <a:r>
              <a:rPr lang="en-US" dirty="0" smtClean="0"/>
              <a:t>Simple </a:t>
            </a:r>
            <a:r>
              <a:rPr lang="en-US" dirty="0"/>
              <a:t>leaf </a:t>
            </a:r>
            <a:r>
              <a:rPr lang="en-US" dirty="0" smtClean="0"/>
              <a:t>type - only </a:t>
            </a:r>
            <a:r>
              <a:rPr lang="en-US" dirty="0"/>
              <a:t>one leaf on each </a:t>
            </a:r>
            <a:r>
              <a:rPr lang="en-US" dirty="0" smtClean="0"/>
              <a:t>petiole</a:t>
            </a:r>
          </a:p>
          <a:p>
            <a:r>
              <a:rPr lang="en-US" dirty="0" smtClean="0"/>
              <a:t>Compound type - more </a:t>
            </a:r>
            <a:r>
              <a:rPr lang="en-US" dirty="0"/>
              <a:t>than one blade on each petiole. Leaves can also be </a:t>
            </a:r>
            <a:r>
              <a:rPr lang="en-US" dirty="0" smtClean="0"/>
              <a:t>Double compound - several </a:t>
            </a:r>
            <a:r>
              <a:rPr lang="en-US" dirty="0"/>
              <a:t>blades attached to several petioles.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1" y="2567514"/>
            <a:ext cx="8505824" cy="3535675"/>
          </a:xfrm>
          <a:prstGeom prst="rect">
            <a:avLst/>
          </a:prstGeom>
        </p:spPr>
      </p:pic>
    </p:spTree>
    <p:extLst>
      <p:ext uri="{BB962C8B-B14F-4D97-AF65-F5344CB8AC3E}">
        <p14:creationId xmlns:p14="http://schemas.microsoft.com/office/powerpoint/2010/main" val="30098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940" y="635529"/>
            <a:ext cx="9601196" cy="3318936"/>
          </a:xfrm>
        </p:spPr>
        <p:txBody>
          <a:bodyPr/>
          <a:lstStyle/>
          <a:p>
            <a:r>
              <a:rPr lang="en-US" dirty="0" smtClean="0"/>
              <a:t>Leaves </a:t>
            </a:r>
            <a:r>
              <a:rPr lang="en-US" dirty="0"/>
              <a:t>can also be classified by their arrangement on a twig. </a:t>
            </a:r>
            <a:endParaRPr lang="en-US" dirty="0" smtClean="0"/>
          </a:p>
          <a:p>
            <a:r>
              <a:rPr lang="en-US" dirty="0" smtClean="0"/>
              <a:t>Leaf </a:t>
            </a:r>
            <a:r>
              <a:rPr lang="en-US" dirty="0"/>
              <a:t>arrangements can be opposite, alternate, whorl, and basal. </a:t>
            </a:r>
            <a:endParaRPr lang="en-US" dirty="0" smtClean="0"/>
          </a:p>
          <a:p>
            <a:r>
              <a:rPr lang="en-US" dirty="0" smtClean="0"/>
              <a:t>Needle </a:t>
            </a:r>
            <a:r>
              <a:rPr lang="en-US" dirty="0"/>
              <a:t>arrangements can be in bundles of two and five, singly on a twig, or </a:t>
            </a:r>
            <a:r>
              <a:rPr lang="en-US" dirty="0" smtClean="0"/>
              <a:t>scale-like </a:t>
            </a:r>
            <a:r>
              <a:rPr lang="en-US" dirty="0"/>
              <a:t>and in clusters of more than five.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263" y="3026834"/>
            <a:ext cx="9809162" cy="2650669"/>
          </a:xfrm>
          <a:prstGeom prst="rect">
            <a:avLst/>
          </a:prstGeom>
        </p:spPr>
      </p:pic>
    </p:spTree>
    <p:extLst>
      <p:ext uri="{BB962C8B-B14F-4D97-AF65-F5344CB8AC3E}">
        <p14:creationId xmlns:p14="http://schemas.microsoft.com/office/powerpoint/2010/main" val="157975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2032"/>
            <a:ext cx="9601196" cy="1303867"/>
          </a:xfrm>
        </p:spPr>
        <p:txBody>
          <a:bodyPr/>
          <a:lstStyle/>
          <a:p>
            <a:r>
              <a:rPr lang="en-US" dirty="0" smtClean="0"/>
              <a:t>Types of Trees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5320000"/>
              </p:ext>
            </p:extLst>
          </p:nvPr>
        </p:nvGraphicFramePr>
        <p:xfrm>
          <a:off x="1295400" y="1485899"/>
          <a:ext cx="9601200" cy="3840480"/>
        </p:xfrm>
        <a:graphic>
          <a:graphicData uri="http://schemas.openxmlformats.org/drawingml/2006/table">
            <a:tbl>
              <a:tblPr firstRow="1" bandRow="1">
                <a:tableStyleId>{5C22544A-7EE6-4342-B048-85BDC9FD1C3A}</a:tableStyleId>
              </a:tblPr>
              <a:tblGrid>
                <a:gridCol w="4800600"/>
                <a:gridCol w="4800600"/>
              </a:tblGrid>
              <a:tr h="370840">
                <a:tc>
                  <a:txBody>
                    <a:bodyPr/>
                    <a:lstStyle/>
                    <a:p>
                      <a:r>
                        <a:rPr lang="en-US" sz="2400" dirty="0" smtClean="0"/>
                        <a:t>Deciduous</a:t>
                      </a:r>
                      <a:endParaRPr lang="en-US" sz="2400" dirty="0"/>
                    </a:p>
                  </a:txBody>
                  <a:tcPr/>
                </a:tc>
                <a:tc>
                  <a:txBody>
                    <a:bodyPr/>
                    <a:lstStyle/>
                    <a:p>
                      <a:r>
                        <a:rPr lang="en-US" sz="2400" dirty="0" smtClean="0"/>
                        <a:t>Coniferous</a:t>
                      </a:r>
                      <a:endParaRPr lang="en-US" sz="2400" dirty="0"/>
                    </a:p>
                  </a:txBody>
                  <a:tcPr/>
                </a:tc>
              </a:tr>
              <a:tr h="370840">
                <a:tc>
                  <a:txBody>
                    <a:bodyPr/>
                    <a:lstStyle/>
                    <a:p>
                      <a:r>
                        <a:rPr lang="en-US" sz="2400" dirty="0" smtClean="0"/>
                        <a:t>-</a:t>
                      </a:r>
                      <a:r>
                        <a:rPr lang="en-US" sz="2400" baseline="0" dirty="0" smtClean="0"/>
                        <a:t> Loses leaves in the fall</a:t>
                      </a:r>
                      <a:endParaRPr lang="en-US" sz="2400" dirty="0"/>
                    </a:p>
                  </a:txBody>
                  <a:tcPr/>
                </a:tc>
                <a:tc>
                  <a:txBody>
                    <a:bodyPr/>
                    <a:lstStyle/>
                    <a:p>
                      <a:r>
                        <a:rPr lang="en-US" sz="2400" dirty="0" smtClean="0"/>
                        <a:t>-</a:t>
                      </a:r>
                      <a:r>
                        <a:rPr lang="en-US" sz="2400" baseline="0" dirty="0" smtClean="0"/>
                        <a:t> Shed continuously</a:t>
                      </a:r>
                      <a:endParaRPr lang="en-US" sz="2400" dirty="0"/>
                    </a:p>
                  </a:txBody>
                  <a:tcPr/>
                </a:tc>
              </a:tr>
              <a:tr h="370840">
                <a:tc>
                  <a:txBody>
                    <a:bodyPr/>
                    <a:lstStyle/>
                    <a:p>
                      <a:r>
                        <a:rPr lang="en-US" sz="2400" dirty="0" smtClean="0"/>
                        <a:t>- Broad</a:t>
                      </a:r>
                      <a:r>
                        <a:rPr lang="en-US" sz="2400" baseline="0" dirty="0" smtClean="0"/>
                        <a:t> shaped or needle shaped</a:t>
                      </a:r>
                      <a:endParaRPr lang="en-US" sz="2400" dirty="0"/>
                    </a:p>
                  </a:txBody>
                  <a:tcPr/>
                </a:tc>
                <a:tc>
                  <a:txBody>
                    <a:bodyPr/>
                    <a:lstStyle/>
                    <a:p>
                      <a:r>
                        <a:rPr lang="en-US" sz="2400" dirty="0" smtClean="0"/>
                        <a:t>-</a:t>
                      </a:r>
                      <a:r>
                        <a:rPr lang="en-US" sz="2400" baseline="0" dirty="0" smtClean="0"/>
                        <a:t> Needle shaped leaves</a:t>
                      </a:r>
                      <a:endParaRPr lang="en-US" sz="2400" dirty="0"/>
                    </a:p>
                  </a:txBody>
                  <a:tcPr/>
                </a:tc>
              </a:tr>
              <a:tr h="370840">
                <a:tc>
                  <a:txBody>
                    <a:bodyPr/>
                    <a:lstStyle/>
                    <a:p>
                      <a:r>
                        <a:rPr lang="en-US" sz="2400" dirty="0" smtClean="0"/>
                        <a:t>-</a:t>
                      </a:r>
                      <a:r>
                        <a:rPr lang="en-US" sz="2400" baseline="0" dirty="0" smtClean="0"/>
                        <a:t> Leaves waxy topside and large surface area on underside causing moisture loss</a:t>
                      </a:r>
                      <a:endParaRPr lang="en-US" sz="2400" dirty="0"/>
                    </a:p>
                  </a:txBody>
                  <a:tcPr/>
                </a:tc>
                <a:tc>
                  <a:txBody>
                    <a:bodyPr/>
                    <a:lstStyle/>
                    <a:p>
                      <a:pPr marL="285750" indent="-285750">
                        <a:buFontTx/>
                        <a:buChar char="-"/>
                      </a:pPr>
                      <a:r>
                        <a:rPr lang="en-US" sz="2400" dirty="0" smtClean="0"/>
                        <a:t>Thick waxy</a:t>
                      </a:r>
                      <a:r>
                        <a:rPr lang="en-US" sz="2400" baseline="0" dirty="0" smtClean="0"/>
                        <a:t> coating reduces water loss from transpiration</a:t>
                      </a:r>
                    </a:p>
                  </a:txBody>
                  <a:tcPr/>
                </a:tc>
              </a:tr>
              <a:tr h="370840">
                <a:tc>
                  <a:txBody>
                    <a:bodyPr/>
                    <a:lstStyle/>
                    <a:p>
                      <a:r>
                        <a:rPr lang="en-US" sz="2400" dirty="0" smtClean="0"/>
                        <a:t>- Do not withstand temperature</a:t>
                      </a:r>
                      <a:r>
                        <a:rPr lang="en-US" sz="2400" baseline="0" dirty="0" smtClean="0"/>
                        <a:t> extremes</a:t>
                      </a:r>
                      <a:endParaRPr lang="en-US" sz="2400" dirty="0"/>
                    </a:p>
                  </a:txBody>
                  <a:tcPr/>
                </a:tc>
                <a:tc>
                  <a:txBody>
                    <a:bodyPr/>
                    <a:lstStyle/>
                    <a:p>
                      <a:pPr marL="285750" indent="-285750">
                        <a:buFontTx/>
                        <a:buChar char="-"/>
                      </a:pPr>
                      <a:r>
                        <a:rPr lang="en-US" sz="2400" baseline="0" dirty="0" smtClean="0"/>
                        <a:t>Do withstand temperature extremes</a:t>
                      </a:r>
                    </a:p>
                  </a:txBody>
                  <a:tcPr/>
                </a:tc>
              </a:tr>
              <a:tr h="370840">
                <a:tc>
                  <a:txBody>
                    <a:bodyPr/>
                    <a:lstStyle/>
                    <a:p>
                      <a:endParaRPr lang="en-US" sz="2400" dirty="0"/>
                    </a:p>
                  </a:txBody>
                  <a:tcPr/>
                </a:tc>
                <a:tc>
                  <a:txBody>
                    <a:bodyPr/>
                    <a:lstStyle/>
                    <a:p>
                      <a:pPr marL="285750" indent="-285750">
                        <a:buFontTx/>
                        <a:buChar char="-"/>
                      </a:pPr>
                      <a:r>
                        <a:rPr lang="en-US" sz="2400" baseline="0" dirty="0" smtClean="0"/>
                        <a:t>Cone bearing </a:t>
                      </a:r>
                    </a:p>
                  </a:txBody>
                  <a:tcPr/>
                </a:tc>
              </a:tr>
            </a:tbl>
          </a:graphicData>
        </a:graphic>
      </p:graphicFrame>
    </p:spTree>
    <p:extLst>
      <p:ext uri="{BB962C8B-B14F-4D97-AF65-F5344CB8AC3E}">
        <p14:creationId xmlns:p14="http://schemas.microsoft.com/office/powerpoint/2010/main" val="24577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61AFF773-FF3F-4613-B19B-592A1969C5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CF1A01CD-C2E8-4C7C-AFBF-D1CCB498115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7" name="Straight Connector 16">
            <a:extLst>
              <a:ext uri="{FF2B5EF4-FFF2-40B4-BE49-F238E27FC236}">
                <a16:creationId xmlns:a16="http://schemas.microsoft.com/office/drawing/2014/main" xmlns="" id="{BEAB8901-5EDF-4946-9048-12FDA3D8B8D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Content Placeholder 3"/>
          <p:cNvPicPr>
            <a:picLocks noChangeAspect="1"/>
          </p:cNvPicPr>
          <p:nvPr/>
        </p:nvPicPr>
        <p:blipFill rotWithShape="1">
          <a:blip r:embed="rId4"/>
          <a:srcRect t="18131" b="9037"/>
          <a:stretch/>
        </p:blipFill>
        <p:spPr>
          <a:xfrm>
            <a:off x="1295401" y="3153522"/>
            <a:ext cx="2216907" cy="2418902"/>
          </a:xfrm>
          <a:prstGeom prst="rect">
            <a:avLst/>
          </a:prstGeom>
          <a:ln w="57150" cmpd="thickThin">
            <a:solidFill>
              <a:schemeClr val="tx1">
                <a:lumMod val="50000"/>
                <a:lumOff val="50000"/>
              </a:schemeClr>
            </a:solidFill>
            <a:miter lim="800000"/>
          </a:ln>
        </p:spPr>
      </p:pic>
      <p:pic>
        <p:nvPicPr>
          <p:cNvPr id="5" name="Picture 4"/>
          <p:cNvPicPr>
            <a:picLocks noChangeAspect="1"/>
          </p:cNvPicPr>
          <p:nvPr/>
        </p:nvPicPr>
        <p:blipFill rotWithShape="1">
          <a:blip r:embed="rId5"/>
          <a:srcRect t="8525" r="3" b="19052"/>
          <a:stretch/>
        </p:blipFill>
        <p:spPr>
          <a:xfrm>
            <a:off x="3837973" y="3153522"/>
            <a:ext cx="2229372" cy="2418902"/>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784248" y="1264259"/>
            <a:ext cx="5787409" cy="1774814"/>
          </a:xfrm>
        </p:spPr>
        <p:txBody>
          <a:bodyPr>
            <a:normAutofit/>
          </a:bodyPr>
          <a:lstStyle/>
          <a:p>
            <a:r>
              <a:rPr lang="en-US" dirty="0" smtClean="0"/>
              <a:t>Coniferous </a:t>
            </a:r>
            <a:r>
              <a:rPr lang="en-US" smtClean="0"/>
              <a:t>&amp; Deciduous</a:t>
            </a:r>
            <a:endParaRPr lang="en-US" dirty="0"/>
          </a:p>
        </p:txBody>
      </p:sp>
      <p:sp>
        <p:nvSpPr>
          <p:cNvPr id="10" name="Content Placeholder 9"/>
          <p:cNvSpPr>
            <a:spLocks noGrp="1"/>
          </p:cNvSpPr>
          <p:nvPr>
            <p:ph idx="1"/>
          </p:nvPr>
        </p:nvSpPr>
        <p:spPr>
          <a:xfrm>
            <a:off x="6604033" y="1158023"/>
            <a:ext cx="4528947" cy="4696335"/>
          </a:xfrm>
        </p:spPr>
        <p:txBody>
          <a:bodyPr>
            <a:normAutofit/>
          </a:bodyPr>
          <a:lstStyle/>
          <a:p>
            <a:r>
              <a:rPr lang="en-US" dirty="0"/>
              <a:t>*A larch (tamarack) is both deciduous and </a:t>
            </a:r>
            <a:r>
              <a:rPr lang="en-US" dirty="0" smtClean="0"/>
              <a:t>coniferous</a:t>
            </a:r>
          </a:p>
          <a:p>
            <a:r>
              <a:rPr lang="en-US" dirty="0"/>
              <a:t>It loses its leaves in the fall and is also cone bearing </a:t>
            </a:r>
          </a:p>
          <a:p>
            <a:endParaRPr lang="en-US" dirty="0" smtClean="0"/>
          </a:p>
          <a:p>
            <a:endParaRPr lang="en-US" dirty="0"/>
          </a:p>
        </p:txBody>
      </p:sp>
      <p:pic>
        <p:nvPicPr>
          <p:cNvPr id="3" name="Picture 2"/>
          <p:cNvPicPr>
            <a:picLocks noChangeAspect="1"/>
          </p:cNvPicPr>
          <p:nvPr/>
        </p:nvPicPr>
        <p:blipFill>
          <a:blip r:embed="rId6"/>
          <a:stretch>
            <a:fillRect/>
          </a:stretch>
        </p:blipFill>
        <p:spPr>
          <a:xfrm>
            <a:off x="7254939" y="3131073"/>
            <a:ext cx="3289300" cy="2463800"/>
          </a:xfrm>
          <a:prstGeom prst="rect">
            <a:avLst/>
          </a:prstGeom>
        </p:spPr>
      </p:pic>
    </p:spTree>
    <p:extLst>
      <p:ext uri="{BB962C8B-B14F-4D97-AF65-F5344CB8AC3E}">
        <p14:creationId xmlns:p14="http://schemas.microsoft.com/office/powerpoint/2010/main" val="31738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Leaf Classification</a:t>
            </a:r>
            <a:endParaRPr lang="en-US" dirty="0"/>
          </a:p>
        </p:txBody>
      </p:sp>
      <p:sp>
        <p:nvSpPr>
          <p:cNvPr id="3" name="Subtitle 2"/>
          <p:cNvSpPr>
            <a:spLocks noGrp="1"/>
          </p:cNvSpPr>
          <p:nvPr>
            <p:ph type="subTitle" idx="1"/>
          </p:nvPr>
        </p:nvSpPr>
        <p:spPr/>
        <p:txBody>
          <a:bodyPr/>
          <a:lstStyle/>
          <a:p>
            <a:r>
              <a:rPr lang="en-US" dirty="0" smtClean="0"/>
              <a:t>Gr. 6 Science</a:t>
            </a:r>
            <a:endParaRPr lang="en-US" dirty="0"/>
          </a:p>
        </p:txBody>
      </p:sp>
    </p:spTree>
    <p:extLst>
      <p:ext uri="{BB962C8B-B14F-4D97-AF65-F5344CB8AC3E}">
        <p14:creationId xmlns:p14="http://schemas.microsoft.com/office/powerpoint/2010/main" val="123380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Leaves are the most common feature used for identifying a tree. Leaves come in many different shapes, </a:t>
            </a:r>
            <a:r>
              <a:rPr lang="en-US" dirty="0" err="1"/>
              <a:t>colours</a:t>
            </a:r>
            <a:r>
              <a:rPr lang="en-US" dirty="0"/>
              <a:t>, and sizes.</a:t>
            </a:r>
            <a:br>
              <a:rPr lang="en-US" dirty="0"/>
            </a:br>
            <a:endParaRPr lang="en-US" dirty="0"/>
          </a:p>
        </p:txBody>
      </p:sp>
      <p:pic>
        <p:nvPicPr>
          <p:cNvPr id="6" name="Content Placeholder 5"/>
          <p:cNvPicPr>
            <a:picLocks noGrp="1" noChangeAspect="1"/>
          </p:cNvPicPr>
          <p:nvPr>
            <p:ph idx="1"/>
          </p:nvPr>
        </p:nvPicPr>
        <p:blipFill>
          <a:blip r:embed="rId2"/>
          <a:stretch>
            <a:fillRect/>
          </a:stretch>
        </p:blipFill>
        <p:spPr>
          <a:xfrm>
            <a:off x="3505200" y="2634720"/>
            <a:ext cx="5045869" cy="3363913"/>
          </a:xfrm>
        </p:spPr>
      </p:pic>
    </p:spTree>
    <p:extLst>
      <p:ext uri="{BB962C8B-B14F-4D97-AF65-F5344CB8AC3E}">
        <p14:creationId xmlns:p14="http://schemas.microsoft.com/office/powerpoint/2010/main" val="48220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Parts of a Leaf</a:t>
            </a:r>
            <a:br>
              <a:rPr lang="en-US" dirty="0"/>
            </a:br>
            <a:endParaRPr lang="en-US" dirty="0"/>
          </a:p>
        </p:txBody>
      </p:sp>
      <p:sp>
        <p:nvSpPr>
          <p:cNvPr id="3" name="Content Placeholder 2"/>
          <p:cNvSpPr>
            <a:spLocks noGrp="1"/>
          </p:cNvSpPr>
          <p:nvPr>
            <p:ph idx="1"/>
          </p:nvPr>
        </p:nvSpPr>
        <p:spPr/>
        <p:txBody>
          <a:bodyPr/>
          <a:lstStyle/>
          <a:p>
            <a:r>
              <a:rPr lang="en-US" dirty="0" smtClean="0"/>
              <a:t>Each </a:t>
            </a:r>
            <a:r>
              <a:rPr lang="en-US" dirty="0"/>
              <a:t>leaf has certain parts: a petiole, a lamina (or blade), veins, a midrib, and margins. Each part of a leaf has a certain function, or job.</a:t>
            </a:r>
          </a:p>
          <a:p>
            <a:endParaRPr lang="en-US" dirty="0"/>
          </a:p>
        </p:txBody>
      </p:sp>
      <p:pic>
        <p:nvPicPr>
          <p:cNvPr id="4" name="Picture 3"/>
          <p:cNvPicPr>
            <a:picLocks noChangeAspect="1"/>
          </p:cNvPicPr>
          <p:nvPr/>
        </p:nvPicPr>
        <p:blipFill>
          <a:blip r:embed="rId2"/>
          <a:stretch>
            <a:fillRect/>
          </a:stretch>
        </p:blipFill>
        <p:spPr>
          <a:xfrm>
            <a:off x="3422648" y="3904175"/>
            <a:ext cx="4379433" cy="1971693"/>
          </a:xfrm>
          <a:prstGeom prst="rect">
            <a:avLst/>
          </a:prstGeom>
        </p:spPr>
      </p:pic>
    </p:spTree>
    <p:extLst>
      <p:ext uri="{BB962C8B-B14F-4D97-AF65-F5344CB8AC3E}">
        <p14:creationId xmlns:p14="http://schemas.microsoft.com/office/powerpoint/2010/main" val="152137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34269" y="3162887"/>
            <a:ext cx="2739728" cy="1929225"/>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1295402" y="982132"/>
            <a:ext cx="9601196" cy="1303867"/>
          </a:xfrm>
        </p:spPr>
        <p:txBody>
          <a:bodyPr>
            <a:normAutofit/>
          </a:bodyPr>
          <a:lstStyle/>
          <a:p>
            <a:r>
              <a:rPr lang="en-US" dirty="0"/>
              <a:t>The Petiole</a:t>
            </a:r>
          </a:p>
        </p:txBody>
      </p:sp>
      <p:sp>
        <p:nvSpPr>
          <p:cNvPr id="3" name="Content Placeholder 2"/>
          <p:cNvSpPr>
            <a:spLocks noGrp="1"/>
          </p:cNvSpPr>
          <p:nvPr>
            <p:ph idx="1"/>
          </p:nvPr>
        </p:nvSpPr>
        <p:spPr>
          <a:xfrm>
            <a:off x="4639732" y="2556932"/>
            <a:ext cx="6256863" cy="3318936"/>
          </a:xfrm>
        </p:spPr>
        <p:txBody>
          <a:bodyPr>
            <a:normAutofit/>
          </a:bodyPr>
          <a:lstStyle/>
          <a:p>
            <a:pPr>
              <a:lnSpc>
                <a:spcPct val="90000"/>
              </a:lnSpc>
            </a:pPr>
            <a:r>
              <a:rPr lang="en-US" sz="1900" dirty="0"/>
              <a:t>The </a:t>
            </a:r>
            <a:r>
              <a:rPr lang="en-US" sz="1900" b="1" dirty="0"/>
              <a:t>petiole</a:t>
            </a:r>
            <a:r>
              <a:rPr lang="en-US" sz="1900" dirty="0"/>
              <a:t> is the part of the leaf that is attached to the stem. </a:t>
            </a:r>
          </a:p>
          <a:p>
            <a:pPr>
              <a:lnSpc>
                <a:spcPct val="90000"/>
              </a:lnSpc>
            </a:pPr>
            <a:r>
              <a:rPr lang="en-US" sz="1900" dirty="0"/>
              <a:t>Also known as the stalk. </a:t>
            </a:r>
          </a:p>
          <a:p>
            <a:pPr>
              <a:lnSpc>
                <a:spcPct val="90000"/>
              </a:lnSpc>
            </a:pPr>
            <a:r>
              <a:rPr lang="en-US" sz="1900" dirty="0"/>
              <a:t>May be short or long in length. </a:t>
            </a:r>
          </a:p>
          <a:p>
            <a:pPr>
              <a:lnSpc>
                <a:spcPct val="90000"/>
              </a:lnSpc>
            </a:pPr>
            <a:r>
              <a:rPr lang="en-US" sz="1900"/>
              <a:t>Narrow </a:t>
            </a:r>
            <a:r>
              <a:rPr lang="en-US" sz="1900" dirty="0"/>
              <a:t>and tube shaped</a:t>
            </a:r>
            <a:r>
              <a:rPr lang="en-US" sz="1900"/>
              <a:t>. </a:t>
            </a:r>
          </a:p>
          <a:p>
            <a:pPr>
              <a:lnSpc>
                <a:spcPct val="90000"/>
              </a:lnSpc>
            </a:pPr>
            <a:r>
              <a:rPr lang="en-US" sz="1900"/>
              <a:t>The</a:t>
            </a:r>
            <a:r>
              <a:rPr lang="en-US" sz="1900" dirty="0"/>
              <a:t> petiole supports the main body of the leaf, which is known as the lamina or blade. Besides holding up the leaf, the petiole also works as a passageway for nutrients and water. Petioles also help hold leaves so that they receive the most sunlight.</a:t>
            </a:r>
          </a:p>
        </p:txBody>
      </p:sp>
    </p:spTree>
    <p:extLst>
      <p:ext uri="{BB962C8B-B14F-4D97-AF65-F5344CB8AC3E}">
        <p14:creationId xmlns:p14="http://schemas.microsoft.com/office/powerpoint/2010/main" val="79658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35892"/>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1295402" y="982132"/>
            <a:ext cx="9601196" cy="1303867"/>
          </a:xfrm>
        </p:spPr>
        <p:txBody>
          <a:bodyPr>
            <a:normAutofit/>
          </a:bodyPr>
          <a:lstStyle/>
          <a:p>
            <a:r>
              <a:rPr lang="en-US" dirty="0"/>
              <a:t>The Blade</a:t>
            </a:r>
          </a:p>
        </p:txBody>
      </p:sp>
      <p:sp>
        <p:nvSpPr>
          <p:cNvPr id="3" name="Content Placeholder 2"/>
          <p:cNvSpPr>
            <a:spLocks noGrp="1"/>
          </p:cNvSpPr>
          <p:nvPr>
            <p:ph idx="1"/>
          </p:nvPr>
        </p:nvSpPr>
        <p:spPr>
          <a:xfrm>
            <a:off x="4639732" y="2556932"/>
            <a:ext cx="6256863" cy="3318936"/>
          </a:xfrm>
        </p:spPr>
        <p:txBody>
          <a:bodyPr>
            <a:normAutofit/>
          </a:bodyPr>
          <a:lstStyle/>
          <a:p>
            <a:r>
              <a:rPr lang="en-US" sz="2200" dirty="0"/>
              <a:t>The </a:t>
            </a:r>
            <a:r>
              <a:rPr lang="en-US" sz="2200" b="1" dirty="0"/>
              <a:t>blade</a:t>
            </a:r>
            <a:r>
              <a:rPr lang="en-US" sz="2200" dirty="0"/>
              <a:t> of the leaf is the body of the leaf. </a:t>
            </a:r>
          </a:p>
          <a:p>
            <a:r>
              <a:rPr lang="en-US" sz="2200" dirty="0"/>
              <a:t>It is sometimes called the lamina. </a:t>
            </a:r>
          </a:p>
          <a:p>
            <a:r>
              <a:rPr lang="en-US" sz="2200"/>
              <a:t>It</a:t>
            </a:r>
            <a:r>
              <a:rPr lang="en-US" sz="2200" dirty="0"/>
              <a:t> is attached to the stem of a plant by the petiole</a:t>
            </a:r>
            <a:r>
              <a:rPr lang="en-US" sz="2200"/>
              <a:t>. </a:t>
            </a:r>
          </a:p>
          <a:p>
            <a:r>
              <a:rPr lang="en-US" sz="2200"/>
              <a:t>The</a:t>
            </a:r>
            <a:r>
              <a:rPr lang="en-US" sz="2200" dirty="0"/>
              <a:t> blade varies from plant to plant. Blades are usually green, thin, and flat in shape. However, blades can come in other </a:t>
            </a:r>
            <a:r>
              <a:rPr lang="en-US" sz="2200" dirty="0" err="1"/>
              <a:t>colours</a:t>
            </a:r>
            <a:r>
              <a:rPr lang="en-US" sz="2200" dirty="0"/>
              <a:t> and thicknesses. Leaf blades can be smooth, fuzzy, shiny, or dull. They also come in many different shapes.</a:t>
            </a:r>
          </a:p>
        </p:txBody>
      </p:sp>
    </p:spTree>
    <p:extLst>
      <p:ext uri="{BB962C8B-B14F-4D97-AF65-F5344CB8AC3E}">
        <p14:creationId xmlns:p14="http://schemas.microsoft.com/office/powerpoint/2010/main" val="345114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4602F8C-E1EC-4202-83F7-93670CAFAE2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xmlns="" id="{C483CC4B-D7FE-41C7-8BDC-1FF487C9CC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xmlns="" id="{B4E31948-EA92-4179-8BB5-5451F6E3DA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6365" r="2319" b="-2"/>
          <a:stretch/>
        </p:blipFill>
        <p:spPr>
          <a:xfrm>
            <a:off x="1412683" y="1410208"/>
            <a:ext cx="5278777" cy="3858780"/>
          </a:xfrm>
          <a:prstGeom prst="rect">
            <a:avLst/>
          </a:prstGeom>
        </p:spPr>
      </p:pic>
      <p:sp>
        <p:nvSpPr>
          <p:cNvPr id="2" name="Title 1"/>
          <p:cNvSpPr>
            <a:spLocks noGrp="1"/>
          </p:cNvSpPr>
          <p:nvPr>
            <p:ph type="title"/>
          </p:nvPr>
        </p:nvSpPr>
        <p:spPr>
          <a:xfrm>
            <a:off x="7535825" y="982132"/>
            <a:ext cx="3360772" cy="1303867"/>
          </a:xfrm>
        </p:spPr>
        <p:txBody>
          <a:bodyPr>
            <a:normAutofit/>
          </a:bodyPr>
          <a:lstStyle/>
          <a:p>
            <a:r>
              <a:rPr lang="en-US" dirty="0"/>
              <a:t>Veins</a:t>
            </a:r>
          </a:p>
        </p:txBody>
      </p:sp>
      <p:sp>
        <p:nvSpPr>
          <p:cNvPr id="3" name="Content Placeholder 2"/>
          <p:cNvSpPr>
            <a:spLocks noGrp="1"/>
          </p:cNvSpPr>
          <p:nvPr>
            <p:ph idx="1"/>
          </p:nvPr>
        </p:nvSpPr>
        <p:spPr>
          <a:xfrm>
            <a:off x="7535824" y="2556932"/>
            <a:ext cx="3360771" cy="3318936"/>
          </a:xfrm>
        </p:spPr>
        <p:txBody>
          <a:bodyPr>
            <a:normAutofit/>
          </a:bodyPr>
          <a:lstStyle/>
          <a:p>
            <a:pPr>
              <a:lnSpc>
                <a:spcPct val="90000"/>
              </a:lnSpc>
            </a:pPr>
            <a:r>
              <a:rPr lang="en-US" sz="1300" dirty="0"/>
              <a:t>Veins, midribs, and margins are found on the blade of a leaf. </a:t>
            </a:r>
          </a:p>
          <a:p>
            <a:pPr>
              <a:lnSpc>
                <a:spcPct val="90000"/>
              </a:lnSpc>
            </a:pPr>
            <a:r>
              <a:rPr lang="en-US" sz="1300" b="1" dirty="0"/>
              <a:t>Veins</a:t>
            </a:r>
            <a:r>
              <a:rPr lang="en-US" sz="1300" dirty="0"/>
              <a:t> are the small visible lines on the leaf. </a:t>
            </a:r>
          </a:p>
          <a:p>
            <a:pPr>
              <a:lnSpc>
                <a:spcPct val="90000"/>
              </a:lnSpc>
            </a:pPr>
            <a:r>
              <a:rPr lang="en-US" sz="1300" dirty="0"/>
              <a:t>The veins help move water and nutrients to the blade. </a:t>
            </a:r>
          </a:p>
          <a:p>
            <a:pPr>
              <a:lnSpc>
                <a:spcPct val="90000"/>
              </a:lnSpc>
            </a:pPr>
            <a:r>
              <a:rPr lang="en-US" sz="1300" dirty="0"/>
              <a:t>Veins also support the blade and help maintain its shape. The </a:t>
            </a:r>
            <a:r>
              <a:rPr lang="en-US" sz="1300" b="1" dirty="0"/>
              <a:t>midrib</a:t>
            </a:r>
            <a:r>
              <a:rPr lang="en-US" sz="1300" dirty="0"/>
              <a:t> is found running through the middle of the leaf. It is the largest and most visible vein. It is also connected to the petiole. Like the veins, the midrib is used to pass on water and nutrients to the blade.</a:t>
            </a:r>
          </a:p>
        </p:txBody>
      </p:sp>
    </p:spTree>
    <p:extLst>
      <p:ext uri="{BB962C8B-B14F-4D97-AF65-F5344CB8AC3E}">
        <p14:creationId xmlns:p14="http://schemas.microsoft.com/office/powerpoint/2010/main" val="4009371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278</TotalTime>
  <Words>272</Words>
  <Application>Microsoft Macintosh PowerPoint</Application>
  <PresentationFormat>Widescreen</PresentationFormat>
  <Paragraphs>50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Garamond</vt:lpstr>
      <vt:lpstr>Arial</vt:lpstr>
      <vt:lpstr>Organic</vt:lpstr>
      <vt:lpstr>Deciduous or Coniferous?</vt:lpstr>
      <vt:lpstr>Types of Trees</vt:lpstr>
      <vt:lpstr>Coniferous &amp; Deciduous</vt:lpstr>
      <vt:lpstr>Leaf Classification</vt:lpstr>
      <vt:lpstr>Leaves are the most common feature used for identifying a tree. Leaves come in many different shapes, colours, and sizes. </vt:lpstr>
      <vt:lpstr>Parts of a Leaf </vt:lpstr>
      <vt:lpstr>The Petiole</vt:lpstr>
      <vt:lpstr>The Blade</vt:lpstr>
      <vt:lpstr>Veins</vt:lpstr>
      <vt:lpstr>Margins</vt:lpstr>
      <vt:lpstr>Leaf Classification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Deciduous or Coniferous?</dc:title>
  <dc:creator>Ciezki, Amy</dc:creator>
  <cp:lastModifiedBy>Ciezki, Amy</cp:lastModifiedBy>
  <cp:revision>5</cp:revision>
  <dcterms:created xsi:type="dcterms:W3CDTF">2017-10-30T14:48:04Z</dcterms:created>
  <dcterms:modified xsi:type="dcterms:W3CDTF">2017-10-30T19:26:42Z</dcterms:modified>
</cp:coreProperties>
</file>